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8" r:id="rId3"/>
    <p:sldMasterId id="2147483670" r:id="rId4"/>
  </p:sldMasterIdLst>
  <p:notesMasterIdLst>
    <p:notesMasterId r:id="rId10"/>
  </p:notesMasterIdLst>
  <p:handoutMasterIdLst>
    <p:handoutMasterId r:id="rId22"/>
  </p:handoutMasterIdLst>
  <p:sldIdLst>
    <p:sldId id="2247" r:id="rId5"/>
    <p:sldId id="2298" r:id="rId6"/>
    <p:sldId id="2317" r:id="rId7"/>
    <p:sldId id="2273" r:id="rId8"/>
    <p:sldId id="2249" r:id="rId9"/>
    <p:sldId id="2300" r:id="rId11"/>
    <p:sldId id="2301" r:id="rId12"/>
    <p:sldId id="2263" r:id="rId13"/>
    <p:sldId id="2275" r:id="rId14"/>
    <p:sldId id="2302" r:id="rId15"/>
    <p:sldId id="2303" r:id="rId16"/>
    <p:sldId id="2304" r:id="rId17"/>
    <p:sldId id="2306" r:id="rId18"/>
    <p:sldId id="2311" r:id="rId19"/>
    <p:sldId id="2314" r:id="rId20"/>
    <p:sldId id="2312" r:id="rId21"/>
  </p:sldIdLst>
  <p:sldSz cx="9144000" cy="5143500" type="screen16x9"/>
  <p:notesSz cx="6858000" cy="9144000"/>
  <p:embeddedFontLst>
    <p:embeddedFont>
      <p:font typeface="微软雅黑" panose="020B0503020204020204" charset="-122"/>
      <p:regular r:id="rId27"/>
    </p:embeddedFont>
    <p:embeddedFont>
      <p:font typeface="楷体" panose="02010609060101010101" charset="-122"/>
      <p:regular r:id="rId28"/>
    </p:embeddedFont>
    <p:embeddedFont>
      <p:font typeface="汉仪正圆-55W" panose="00020600040101010101" charset="-122"/>
      <p:regular r:id="rId29"/>
    </p:embeddedFont>
    <p:embeddedFont>
      <p:font typeface="方正苏新诗柳楷简体" panose="02000000000000000000" charset="-122"/>
      <p:regular r:id="rId30"/>
    </p:embeddedFont>
    <p:embeddedFont>
      <p:font typeface="迷你简雪君" panose="02010604000101010101" charset="-122"/>
      <p:regular r:id="rId31"/>
    </p:embeddedFont>
    <p:embeddedFont>
      <p:font typeface="汉仪中圆简" panose="02010600000101010101" charset="-122"/>
      <p:regular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  <p:embeddedFont>
      <p:font typeface="等线 Light" panose="02010600030101010101" charset="-122"/>
      <p:regular r:id="rId37"/>
    </p:embeddedFont>
    <p:embeddedFont>
      <p:font typeface="等线" panose="02010600030101010101" charset="-122"/>
      <p:regular r:id="rId38"/>
    </p:embeddedFont>
    <p:embeddedFont>
      <p:font typeface="Arial Black" panose="020B0A04020102020204" charset="0"/>
      <p:bold r:id="rId39"/>
    </p:embeddedFont>
  </p:embeddedFontLst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93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079" userDrawn="1">
          <p15:clr>
            <a:srgbClr val="A4A3A4"/>
          </p15:clr>
        </p15:guide>
        <p15:guide id="4" pos="5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FFFF"/>
    <a:srgbClr val="F6FBF5"/>
    <a:srgbClr val="F7F7F7"/>
    <a:srgbClr val="FDFDFD"/>
    <a:srgbClr val="EDFBFF"/>
    <a:srgbClr val="DDF7E6"/>
    <a:srgbClr val="54B8E7"/>
    <a:srgbClr val="588824"/>
    <a:srgbClr val="49701E"/>
    <a:srgbClr val="72A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6318" autoAdjust="0"/>
  </p:normalViewPr>
  <p:slideViewPr>
    <p:cSldViewPr showGuides="1">
      <p:cViewPr varScale="1">
        <p:scale>
          <a:sx n="73" d="100"/>
          <a:sy n="73" d="100"/>
        </p:scale>
        <p:origin x="-804" y="-96"/>
      </p:cViewPr>
      <p:guideLst>
        <p:guide orient="horz" pos="1693"/>
        <p:guide pos="2880"/>
        <p:guide pos="5079"/>
        <p:guide pos="5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2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0" Type="http://schemas.openxmlformats.org/officeDocument/2006/relationships/tags" Target="tags/tag43.xml"/><Relationship Id="rId4" Type="http://schemas.openxmlformats.org/officeDocument/2006/relationships/slideMaster" Target="slideMasters/slideMaster3.xml"/><Relationship Id="rId39" Type="http://schemas.openxmlformats.org/officeDocument/2006/relationships/font" Target="fonts/font13.fntdata"/><Relationship Id="rId38" Type="http://schemas.openxmlformats.org/officeDocument/2006/relationships/font" Target="fonts/font12.fntdata"/><Relationship Id="rId37" Type="http://schemas.openxmlformats.org/officeDocument/2006/relationships/font" Target="fonts/font11.fntdata"/><Relationship Id="rId36" Type="http://schemas.openxmlformats.org/officeDocument/2006/relationships/font" Target="fonts/font10.fntdata"/><Relationship Id="rId35" Type="http://schemas.openxmlformats.org/officeDocument/2006/relationships/font" Target="fonts/font9.fntdata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71E8F-9B2B-491C-BF18-E33909BE83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C2023-A398-416E-AC65-CBA0D090EB2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1C0ED-1C8B-4FF3-91A6-E652895D46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ED419-5B3F-423C-8358-46E41EBE13C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9C3E-6D87-4C29-8288-8701A99FA8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9BED-452F-4EF7-AE06-AB7A141DFD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CB7F-BD66-4BEE-974A-EB17DF5E53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9BED-452F-4EF7-AE06-AB7A141DFD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CB7F-BD66-4BEE-974A-EB17DF5E53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9BED-452F-4EF7-AE06-AB7A141DFD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CB7F-BD66-4BEE-974A-EB17DF5E53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9BED-452F-4EF7-AE06-AB7A141DFD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CB7F-BD66-4BEE-974A-EB17DF5E53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9BED-452F-4EF7-AE06-AB7A141DFD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CB7F-BD66-4BEE-974A-EB17DF5E53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9BED-452F-4EF7-AE06-AB7A141DFD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CB7F-BD66-4BEE-974A-EB17DF5E53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9BED-452F-4EF7-AE06-AB7A141DFD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CB7F-BD66-4BEE-974A-EB17DF5E53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9BED-452F-4EF7-AE06-AB7A141DFD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CB7F-BD66-4BEE-974A-EB17DF5E53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9BED-452F-4EF7-AE06-AB7A141DFD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CB7F-BD66-4BEE-974A-EB17DF5E53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9BED-452F-4EF7-AE06-AB7A141DFD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CB7F-BD66-4BEE-974A-EB17DF5E53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9BED-452F-4EF7-AE06-AB7A141DFD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CB7F-BD66-4BEE-974A-EB17DF5E53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/>
        </p:nvGrpSpPr>
        <p:grpSpPr>
          <a:xfrm>
            <a:off x="0" y="0"/>
            <a:ext cx="9205356" cy="5143500"/>
            <a:chOff x="0" y="0"/>
            <a:chExt cx="9205356" cy="5143500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0"/>
              <a:ext cx="9144000" cy="51435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/>
          </p:nvGrpSpPr>
          <p:grpSpPr>
            <a:xfrm>
              <a:off x="152400" y="100680"/>
              <a:ext cx="9052956" cy="4991467"/>
              <a:chOff x="152400" y="100680"/>
              <a:chExt cx="9052956" cy="4991467"/>
            </a:xfrm>
          </p:grpSpPr>
          <p:sp>
            <p:nvSpPr>
              <p:cNvPr id="4" name="矩形 3"/>
              <p:cNvSpPr/>
              <p:nvPr userDrawn="1"/>
            </p:nvSpPr>
            <p:spPr>
              <a:xfrm>
                <a:off x="152400" y="209550"/>
                <a:ext cx="8839200" cy="48006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237553" flipH="1">
                <a:off x="8332477" y="100680"/>
                <a:ext cx="872879" cy="924706"/>
              </a:xfrm>
              <a:prstGeom prst="rect">
                <a:avLst/>
              </a:prstGeom>
            </p:spPr>
          </p:pic>
          <p:grpSp>
            <p:nvGrpSpPr>
              <p:cNvPr id="2" name="组合 1"/>
              <p:cNvGrpSpPr/>
              <p:nvPr userDrawn="1"/>
            </p:nvGrpSpPr>
            <p:grpSpPr>
              <a:xfrm>
                <a:off x="195471" y="4128820"/>
                <a:ext cx="1814393" cy="963327"/>
                <a:chOff x="195471" y="4128820"/>
                <a:chExt cx="1814393" cy="963327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 userDrawn="1"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5471" y="4128820"/>
                  <a:ext cx="1328529" cy="963327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 userDrawn="1"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5024">
                  <a:off x="1483296" y="4370791"/>
                  <a:ext cx="526568" cy="63228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7" name="文本框 6"/>
          <p:cNvSpPr txBox="1"/>
          <p:nvPr userDrawn="1"/>
        </p:nvSpPr>
        <p:spPr>
          <a:xfrm>
            <a:off x="228600" y="2857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/>
              <a:t>教育教学分析</a:t>
            </a:r>
            <a:endParaRPr lang="zh-CN" altLang="en-US" sz="18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0" y="0"/>
            <a:ext cx="9205356" cy="5143500"/>
            <a:chOff x="0" y="0"/>
            <a:chExt cx="9205356" cy="5143500"/>
          </a:xfrm>
        </p:grpSpPr>
        <p:sp>
          <p:nvSpPr>
            <p:cNvPr id="4" name="矩形 3"/>
            <p:cNvSpPr/>
            <p:nvPr userDrawn="1"/>
          </p:nvSpPr>
          <p:spPr>
            <a:xfrm>
              <a:off x="0" y="0"/>
              <a:ext cx="9144000" cy="51435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 userDrawn="1"/>
          </p:nvGrpSpPr>
          <p:grpSpPr>
            <a:xfrm>
              <a:off x="152400" y="100680"/>
              <a:ext cx="9052956" cy="4991467"/>
              <a:chOff x="152400" y="100680"/>
              <a:chExt cx="9052956" cy="4991467"/>
            </a:xfrm>
          </p:grpSpPr>
          <p:sp>
            <p:nvSpPr>
              <p:cNvPr id="6" name="矩形 5"/>
              <p:cNvSpPr/>
              <p:nvPr userDrawn="1"/>
            </p:nvSpPr>
            <p:spPr>
              <a:xfrm>
                <a:off x="152400" y="209550"/>
                <a:ext cx="8839200" cy="48006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237553" flipH="1">
                <a:off x="8332477" y="100680"/>
                <a:ext cx="872879" cy="924706"/>
              </a:xfrm>
              <a:prstGeom prst="rect">
                <a:avLst/>
              </a:prstGeom>
            </p:spPr>
          </p:pic>
          <p:grpSp>
            <p:nvGrpSpPr>
              <p:cNvPr id="9" name="组合 8"/>
              <p:cNvGrpSpPr/>
              <p:nvPr userDrawn="1"/>
            </p:nvGrpSpPr>
            <p:grpSpPr>
              <a:xfrm>
                <a:off x="195471" y="4128820"/>
                <a:ext cx="1814393" cy="963327"/>
                <a:chOff x="195471" y="4128820"/>
                <a:chExt cx="1814393" cy="963327"/>
              </a:xfrm>
            </p:grpSpPr>
            <p:pic>
              <p:nvPicPr>
                <p:cNvPr id="10" name="图片 9"/>
                <p:cNvPicPr>
                  <a:picLocks noChangeAspect="1"/>
                </p:cNvPicPr>
                <p:nvPr userDrawn="1"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5471" y="4128820"/>
                  <a:ext cx="1328529" cy="963327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 userDrawn="1"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5024">
                  <a:off x="1483296" y="4370791"/>
                  <a:ext cx="526568" cy="63228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7" name="文本框 6"/>
          <p:cNvSpPr txBox="1"/>
          <p:nvPr userDrawn="1"/>
        </p:nvSpPr>
        <p:spPr>
          <a:xfrm>
            <a:off x="152400" y="2095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/>
              <a:t>教学方案介绍</a:t>
            </a:r>
            <a:endParaRPr lang="zh-CN" altLang="en-US" sz="18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0" y="0"/>
            <a:ext cx="9205356" cy="5143500"/>
            <a:chOff x="0" y="0"/>
            <a:chExt cx="9205356" cy="5143500"/>
          </a:xfrm>
        </p:grpSpPr>
        <p:sp>
          <p:nvSpPr>
            <p:cNvPr id="4" name="矩形 3"/>
            <p:cNvSpPr/>
            <p:nvPr userDrawn="1"/>
          </p:nvSpPr>
          <p:spPr>
            <a:xfrm>
              <a:off x="0" y="0"/>
              <a:ext cx="9144000" cy="51435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 userDrawn="1"/>
          </p:nvGrpSpPr>
          <p:grpSpPr>
            <a:xfrm>
              <a:off x="152400" y="100680"/>
              <a:ext cx="9052956" cy="4991467"/>
              <a:chOff x="152400" y="100680"/>
              <a:chExt cx="9052956" cy="4991467"/>
            </a:xfrm>
          </p:grpSpPr>
          <p:sp>
            <p:nvSpPr>
              <p:cNvPr id="6" name="矩形 5"/>
              <p:cNvSpPr/>
              <p:nvPr userDrawn="1"/>
            </p:nvSpPr>
            <p:spPr>
              <a:xfrm>
                <a:off x="152400" y="209550"/>
                <a:ext cx="8839200" cy="48006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237553" flipH="1">
                <a:off x="8332477" y="100680"/>
                <a:ext cx="872879" cy="924706"/>
              </a:xfrm>
              <a:prstGeom prst="rect">
                <a:avLst/>
              </a:prstGeom>
            </p:spPr>
          </p:pic>
          <p:grpSp>
            <p:nvGrpSpPr>
              <p:cNvPr id="9" name="组合 8"/>
              <p:cNvGrpSpPr/>
              <p:nvPr userDrawn="1"/>
            </p:nvGrpSpPr>
            <p:grpSpPr>
              <a:xfrm>
                <a:off x="195471" y="4128820"/>
                <a:ext cx="1814393" cy="963327"/>
                <a:chOff x="195471" y="4128820"/>
                <a:chExt cx="1814393" cy="963327"/>
              </a:xfrm>
            </p:grpSpPr>
            <p:pic>
              <p:nvPicPr>
                <p:cNvPr id="10" name="图片 9"/>
                <p:cNvPicPr>
                  <a:picLocks noChangeAspect="1"/>
                </p:cNvPicPr>
                <p:nvPr userDrawn="1"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5471" y="4128820"/>
                  <a:ext cx="1328529" cy="963327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 userDrawn="1"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5024">
                  <a:off x="1483296" y="4370791"/>
                  <a:ext cx="526568" cy="63228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7" name="文本框 6"/>
          <p:cNvSpPr txBox="1"/>
          <p:nvPr userDrawn="1"/>
        </p:nvSpPr>
        <p:spPr>
          <a:xfrm>
            <a:off x="152400" y="2095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/>
              <a:t>教学内容说明</a:t>
            </a:r>
            <a:endParaRPr lang="zh-CN" altLang="en-US" sz="18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0" y="0"/>
            <a:ext cx="9205356" cy="5143500"/>
            <a:chOff x="0" y="0"/>
            <a:chExt cx="9205356" cy="5143500"/>
          </a:xfrm>
        </p:grpSpPr>
        <p:sp>
          <p:nvSpPr>
            <p:cNvPr id="4" name="矩形 3"/>
            <p:cNvSpPr/>
            <p:nvPr userDrawn="1"/>
          </p:nvSpPr>
          <p:spPr>
            <a:xfrm>
              <a:off x="0" y="0"/>
              <a:ext cx="9144000" cy="51435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 userDrawn="1"/>
          </p:nvGrpSpPr>
          <p:grpSpPr>
            <a:xfrm>
              <a:off x="152400" y="100680"/>
              <a:ext cx="9052956" cy="4991467"/>
              <a:chOff x="152400" y="100680"/>
              <a:chExt cx="9052956" cy="4991467"/>
            </a:xfrm>
          </p:grpSpPr>
          <p:sp>
            <p:nvSpPr>
              <p:cNvPr id="6" name="矩形 5"/>
              <p:cNvSpPr/>
              <p:nvPr userDrawn="1"/>
            </p:nvSpPr>
            <p:spPr>
              <a:xfrm>
                <a:off x="152400" y="209550"/>
                <a:ext cx="8839200" cy="48006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237553" flipH="1">
                <a:off x="8332477" y="100680"/>
                <a:ext cx="872879" cy="924706"/>
              </a:xfrm>
              <a:prstGeom prst="rect">
                <a:avLst/>
              </a:prstGeom>
            </p:spPr>
          </p:pic>
          <p:grpSp>
            <p:nvGrpSpPr>
              <p:cNvPr id="9" name="组合 8"/>
              <p:cNvGrpSpPr/>
              <p:nvPr userDrawn="1"/>
            </p:nvGrpSpPr>
            <p:grpSpPr>
              <a:xfrm>
                <a:off x="195471" y="4128820"/>
                <a:ext cx="1814393" cy="963327"/>
                <a:chOff x="195471" y="4128820"/>
                <a:chExt cx="1814393" cy="963327"/>
              </a:xfrm>
            </p:grpSpPr>
            <p:pic>
              <p:nvPicPr>
                <p:cNvPr id="10" name="图片 9"/>
                <p:cNvPicPr>
                  <a:picLocks noChangeAspect="1"/>
                </p:cNvPicPr>
                <p:nvPr userDrawn="1"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5471" y="4128820"/>
                  <a:ext cx="1328529" cy="963327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 userDrawn="1"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5024">
                  <a:off x="1483296" y="4370791"/>
                  <a:ext cx="526568" cy="63228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7" name="文本框 6"/>
          <p:cNvSpPr txBox="1"/>
          <p:nvPr userDrawn="1"/>
        </p:nvSpPr>
        <p:spPr>
          <a:xfrm>
            <a:off x="152400" y="2095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/>
              <a:t>教学特点分析</a:t>
            </a:r>
            <a:endParaRPr lang="zh-CN" altLang="en-US" sz="18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0" y="0"/>
            <a:ext cx="9205356" cy="5143500"/>
            <a:chOff x="0" y="0"/>
            <a:chExt cx="9205356" cy="5143500"/>
          </a:xfrm>
        </p:grpSpPr>
        <p:sp>
          <p:nvSpPr>
            <p:cNvPr id="4" name="矩形 3"/>
            <p:cNvSpPr/>
            <p:nvPr userDrawn="1"/>
          </p:nvSpPr>
          <p:spPr>
            <a:xfrm>
              <a:off x="0" y="0"/>
              <a:ext cx="9144000" cy="51435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 userDrawn="1"/>
          </p:nvGrpSpPr>
          <p:grpSpPr>
            <a:xfrm>
              <a:off x="152400" y="100680"/>
              <a:ext cx="9052956" cy="4991467"/>
              <a:chOff x="152400" y="100680"/>
              <a:chExt cx="9052956" cy="4991467"/>
            </a:xfrm>
          </p:grpSpPr>
          <p:sp>
            <p:nvSpPr>
              <p:cNvPr id="6" name="矩形 5"/>
              <p:cNvSpPr/>
              <p:nvPr userDrawn="1"/>
            </p:nvSpPr>
            <p:spPr>
              <a:xfrm>
                <a:off x="152400" y="209550"/>
                <a:ext cx="8839200" cy="48006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237553" flipH="1">
                <a:off x="8332477" y="100680"/>
                <a:ext cx="872879" cy="924706"/>
              </a:xfrm>
              <a:prstGeom prst="rect">
                <a:avLst/>
              </a:prstGeom>
            </p:spPr>
          </p:pic>
          <p:grpSp>
            <p:nvGrpSpPr>
              <p:cNvPr id="9" name="组合 8"/>
              <p:cNvGrpSpPr/>
              <p:nvPr userDrawn="1"/>
            </p:nvGrpSpPr>
            <p:grpSpPr>
              <a:xfrm>
                <a:off x="195471" y="4128820"/>
                <a:ext cx="1814393" cy="963327"/>
                <a:chOff x="195471" y="4128820"/>
                <a:chExt cx="1814393" cy="963327"/>
              </a:xfrm>
            </p:grpSpPr>
            <p:pic>
              <p:nvPicPr>
                <p:cNvPr id="10" name="图片 9"/>
                <p:cNvPicPr>
                  <a:picLocks noChangeAspect="1"/>
                </p:cNvPicPr>
                <p:nvPr userDrawn="1"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5471" y="4128820"/>
                  <a:ext cx="1328529" cy="963327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 userDrawn="1"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5024">
                  <a:off x="1483296" y="4370791"/>
                  <a:ext cx="526568" cy="63228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7" name="文本框 6"/>
          <p:cNvSpPr txBox="1"/>
          <p:nvPr userDrawn="1"/>
        </p:nvSpPr>
        <p:spPr>
          <a:xfrm>
            <a:off x="152400" y="2095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/>
              <a:t>培养学习兴趣</a:t>
            </a:r>
            <a:endParaRPr lang="zh-CN" altLang="en-US" sz="18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87757"/>
            <a:ext cx="8712200" cy="47557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2032000" y="1253068"/>
            <a:ext cx="5698067" cy="2497666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018" y="0"/>
            <a:ext cx="1140594" cy="5143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028950"/>
            <a:ext cx="1638570" cy="11881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560" y="373347"/>
            <a:ext cx="872879" cy="9247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chemeClr val="bg2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4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tags" Target="../tags/tag2.xml"/><Relationship Id="rId11" Type="http://schemas.openxmlformats.org/officeDocument/2006/relationships/image" Target="../media/image1.png"/><Relationship Id="rId10" Type="http://schemas.openxmlformats.org/officeDocument/2006/relationships/tags" Target="../tags/tag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41275"/>
            <a:ext cx="9144635" cy="51854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-8890" y="2764155"/>
            <a:ext cx="9152255" cy="2448560"/>
          </a:xfrm>
          <a:prstGeom prst="rect">
            <a:avLst/>
          </a:prstGeom>
        </p:spPr>
      </p:pic>
      <p:sp>
        <p:nvSpPr>
          <p:cNvPr id="2" name="圆角矩形 1"/>
          <p:cNvSpPr/>
          <p:nvPr userDrawn="1"/>
        </p:nvSpPr>
        <p:spPr>
          <a:xfrm>
            <a:off x="251460" y="267335"/>
            <a:ext cx="8496935" cy="468058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 sz="1800">
              <a:cs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09BED-452F-4EF7-AE06-AB7A141DFD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DCB7F-BD66-4BEE-974A-EB17DF5E53A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B1B6A-AEF1-4ACD-BD61-958570690F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CB991-6BD3-42F2-8A94-1903E94254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Relationship Id="rId3" Type="http://schemas.openxmlformats.org/officeDocument/2006/relationships/tags" Target="../tags/tag4.xml"/><Relationship Id="rId2" Type="http://schemas.openxmlformats.org/officeDocument/2006/relationships/image" Target="../media/image1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22.png"/><Relationship Id="rId16" Type="http://schemas.openxmlformats.org/officeDocument/2006/relationships/image" Target="../media/image21.png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36.xml"/><Relationship Id="rId1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tags" Target="../tags/tag38.xml"/><Relationship Id="rId3" Type="http://schemas.openxmlformats.org/officeDocument/2006/relationships/image" Target="../media/image32.jpeg"/><Relationship Id="rId2" Type="http://schemas.openxmlformats.org/officeDocument/2006/relationships/tags" Target="../tags/tag37.xml"/><Relationship Id="rId1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33.png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.xml"/><Relationship Id="rId7" Type="http://schemas.openxmlformats.org/officeDocument/2006/relationships/image" Target="../media/image25.png"/><Relationship Id="rId6" Type="http://schemas.openxmlformats.org/officeDocument/2006/relationships/image" Target="../media/image24.jpeg"/><Relationship Id="rId5" Type="http://schemas.openxmlformats.org/officeDocument/2006/relationships/tags" Target="../tags/tag7.xml"/><Relationship Id="rId4" Type="http://schemas.openxmlformats.org/officeDocument/2006/relationships/image" Target="../media/image2.png"/><Relationship Id="rId3" Type="http://schemas.openxmlformats.org/officeDocument/2006/relationships/tags" Target="../tags/tag6.xml"/><Relationship Id="rId2" Type="http://schemas.openxmlformats.org/officeDocument/2006/relationships/image" Target="../media/image1.png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.png"/><Relationship Id="rId3" Type="http://schemas.openxmlformats.org/officeDocument/2006/relationships/tags" Target="../tags/tag10.xml"/><Relationship Id="rId2" Type="http://schemas.openxmlformats.org/officeDocument/2006/relationships/image" Target="../media/image1.png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image" Target="../media/image28.png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22.xml"/><Relationship Id="rId12" Type="http://schemas.openxmlformats.org/officeDocument/2006/relationships/image" Target="../media/image29.jpeg"/><Relationship Id="rId11" Type="http://schemas.openxmlformats.org/officeDocument/2006/relationships/tags" Target="../tags/tag21.xml"/><Relationship Id="rId10" Type="http://schemas.openxmlformats.org/officeDocument/2006/relationships/image" Target="../media/image24.jpeg"/><Relationship Id="rId1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30.jpeg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image" Target="../media/image31.png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30480"/>
            <a:ext cx="9144635" cy="518541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90" y="2764155"/>
            <a:ext cx="9152255" cy="24485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830" y="497204"/>
            <a:ext cx="2804160" cy="48463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710" y="1773555"/>
            <a:ext cx="2347595" cy="165671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835" y="2341880"/>
            <a:ext cx="1166495" cy="11563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460750"/>
            <a:ext cx="1635760" cy="1412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2880" y="3460749"/>
            <a:ext cx="2540000" cy="914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2045" y="339724"/>
            <a:ext cx="2194560" cy="5892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9280" y="1581150"/>
            <a:ext cx="1452880" cy="6705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4900" y="951229"/>
            <a:ext cx="1402080" cy="55880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2874645" y="2787650"/>
            <a:ext cx="3028315" cy="802005"/>
            <a:chOff x="9042" y="3714"/>
            <a:chExt cx="4769" cy="1263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42" y="3714"/>
              <a:ext cx="4769" cy="1263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9155" y="3941"/>
              <a:ext cx="4563" cy="884"/>
            </a:xfrm>
            <a:prstGeom prst="rect">
              <a:avLst/>
            </a:prstGeom>
          </p:spPr>
          <p:txBody>
            <a:bodyPr anchor="ctr">
              <a:scene3d>
                <a:camera prst="legacyObliqueTopLeft">
                  <a:rot lat="0" lon="0" rev="0"/>
                </a:camera>
                <a:lightRig rig="legacyFlat1" dir="tl"/>
              </a:scene3d>
            </a:bodyPr>
            <a:p>
              <a:pPr algn="ctr">
                <a:lnSpc>
                  <a:spcPct val="113000"/>
                </a:lnSpc>
              </a:pPr>
              <a:r>
                <a:rPr lang="zh-CN" altLang="en-US" sz="1635" b="1" kern="24000" spc="48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校园环境保护主题教育初二（</a:t>
              </a:r>
              <a:r>
                <a:rPr lang="en-US" altLang="zh-CN" sz="1635" b="1" kern="24000" spc="48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r>
                <a:rPr lang="zh-CN" altLang="en-US" sz="1635" b="1" kern="24000" spc="48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）班</a:t>
              </a:r>
              <a:endParaRPr lang="zh-CN" altLang="en-US" sz="1635" b="1" kern="24000" spc="48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80080" y="3796029"/>
            <a:ext cx="701040" cy="2336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59280" y="4334510"/>
            <a:ext cx="528320" cy="6096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17040" y="3938270"/>
            <a:ext cx="528320" cy="12192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4800" y="4547870"/>
            <a:ext cx="568960" cy="3657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45360" y="843280"/>
            <a:ext cx="4471035" cy="187642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sub-title"/>
              </a:ext>
            </a:extLst>
          </a:bodyPr>
          <a:p>
            <a:pPr algn="dist"/>
            <a:r>
              <a:rPr lang="zh-CN" altLang="en-US" sz="5400" b="1" spc="15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  <a:ea typeface="微软雅黑" panose="020B0503020204020204" charset="-122"/>
              </a:rPr>
              <a:t>校园如我家</a:t>
            </a:r>
            <a:endParaRPr lang="zh-CN" altLang="en-US" sz="5400" b="1" spc="15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dist"/>
            <a:r>
              <a:rPr lang="zh-CN" altLang="en-US" sz="5400" b="1" spc="15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  <a:ea typeface="微软雅黑" panose="020B0503020204020204" charset="-122"/>
              </a:rPr>
              <a:t>爱校如爱家</a:t>
            </a:r>
            <a:endParaRPr lang="zh-CN" altLang="en-US" sz="5400" b="1" spc="15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背景图案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9" r="1064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2245670" y="1059080"/>
            <a:ext cx="4653280" cy="1160391"/>
            <a:chOff x="4463452" y="1878949"/>
            <a:chExt cx="6204373" cy="1547187"/>
          </a:xfrm>
        </p:grpSpPr>
        <p:sp>
          <p:nvSpPr>
            <p:cNvPr id="28" name="文本框 27"/>
            <p:cNvSpPr txBox="1"/>
            <p:nvPr/>
          </p:nvSpPr>
          <p:spPr>
            <a:xfrm>
              <a:off x="6224107" y="1878949"/>
              <a:ext cx="2682240" cy="860213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gradFill flip="none" rotWithShape="1">
                    <a:gsLst>
                      <a:gs pos="0">
                        <a:srgbClr val="D97155"/>
                      </a:gs>
                      <a:gs pos="40000">
                        <a:srgbClr val="ECB7A9"/>
                      </a:gs>
                      <a:gs pos="100000">
                        <a:srgbClr val="F5E4AF"/>
                      </a:gs>
                    </a:gsLst>
                    <a:lin ang="16200000" scaled="1"/>
                    <a:tileRect/>
                  </a:gradFill>
                  <a:latin typeface="思源宋体 CN SemiBold" panose="02020600000000000000" pitchFamily="18" charset="-122"/>
                  <a:ea typeface="思源宋体 CN SemiBold" panose="02020600000000000000" pitchFamily="18" charset="-122"/>
                </a:defRPr>
              </a:lvl1pPr>
            </a:lstStyle>
            <a:p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全唐诗简" panose="00020600040101010101" pitchFamily="18" charset="-122"/>
                  <a:ea typeface="汉仪全唐诗简" panose="00020600040101010101" pitchFamily="18" charset="-122"/>
                </a:rPr>
                <a:t>第三部分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463452" y="2648050"/>
              <a:ext cx="6204373" cy="778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>
                  <a:solidFill>
                    <a:srgbClr val="575D5D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defRPr>
              </a:lvl1pPr>
            </a:lstStyle>
            <a:p>
              <a:pPr algn="l"/>
              <a:r>
                <a:rPr lang="zh-CN" altLang="en-US" sz="3200" b="1" dirty="0">
                  <a:latin typeface="微软雅黑" panose="020B0503020204020204" charset="-122"/>
                  <a:ea typeface="微软雅黑" panose="020B0503020204020204" charset="-122"/>
                </a:rPr>
                <a:t>保护校园环境，从我做起</a:t>
              </a:r>
              <a:endParaRPr lang="zh-CN" altLang="en-US" sz="3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87450" y="2499360"/>
            <a:ext cx="6713220" cy="953135"/>
          </a:xfrm>
          <a:prstGeom prst="rect">
            <a:avLst/>
          </a:prstGeom>
          <a:solidFill>
            <a:srgbClr val="F6FBF5"/>
          </a:solidFill>
        </p:spPr>
        <p:txBody>
          <a:bodyPr wrap="square" rtlCol="0" anchor="t">
            <a:spAutoFit/>
          </a:bodyPr>
          <a:p>
            <a:pPr algn="l"/>
            <a:r>
              <a:rPr lang="zh-CN" altLang="en-US" sz="2800" b="1" spc="15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小组讨论：</a:t>
            </a:r>
            <a:endParaRPr lang="zh-CN" altLang="en-US" sz="2800" b="1" spc="15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/>
            <a:r>
              <a:rPr lang="zh-CN" altLang="en-US" sz="2800" b="1" spc="15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altLang="zh-CN" sz="2800" b="1" spc="15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</a:t>
            </a:r>
            <a:r>
              <a:rPr lang="zh-CN" altLang="en-US" sz="2800" b="1" spc="15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保护校园环境，我们应该怎么做</a:t>
            </a:r>
            <a:r>
              <a:rPr lang="en-US" altLang="zh-CN" sz="2800" b="1" spc="15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?</a:t>
            </a:r>
            <a:endParaRPr lang="en-US" altLang="zh-CN" sz="2800" b="1" spc="15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背景图案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9" r="1064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0343" y="141067"/>
            <a:ext cx="8863314" cy="4861367"/>
          </a:xfrm>
          <a:prstGeom prst="rect">
            <a:avLst/>
          </a:prstGeom>
          <a:solidFill>
            <a:schemeClr val="bg1"/>
          </a:solidFill>
          <a:ln>
            <a:solidFill>
              <a:srgbClr val="709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79070" y="483235"/>
            <a:ext cx="8526145" cy="3469640"/>
          </a:xfrm>
          <a:prstGeom prst="rect">
            <a:avLst/>
          </a:prstGeom>
          <a:noFill/>
        </p:spPr>
        <p:txBody>
          <a:bodyPr wrap="square" lIns="68580" tIns="34290" rIns="68580" bIns="34290" rtlCol="0" anchor="t" anchorCtr="0">
            <a:noAutofit/>
          </a:bodyPr>
          <a:p>
            <a:pPr marL="431800" lvl="0" indent="-431800" algn="l" fontAlgn="auto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0000">
                  <a:lumMod val="65000"/>
                  <a:lumOff val="35000"/>
                </a:srgbClr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000" spc="180" dirty="0">
                <a:solidFill>
                  <a:srgbClr val="000000">
                    <a:lumMod val="85000"/>
                    <a:lumOff val="15000"/>
                  </a:srgbClr>
                </a:solidFill>
                <a:latin typeface="汉仪正圆-55W" panose="00020600040101010101" charset="-122"/>
                <a:ea typeface="微软雅黑" panose="020B0503020204020204" charset="-122"/>
              </a:rPr>
              <a:t>校园如我家，爱校如爱家，爱护学校环境，保护学校形象和荣誉。</a:t>
            </a:r>
            <a:endParaRPr lang="zh-CN" altLang="en-US" sz="2000" spc="180" dirty="0">
              <a:solidFill>
                <a:srgbClr val="000000">
                  <a:lumMod val="85000"/>
                  <a:lumOff val="15000"/>
                </a:srgbClr>
              </a:solidFill>
              <a:latin typeface="汉仪正圆-55W" panose="00020600040101010101" charset="-122"/>
              <a:ea typeface="微软雅黑" panose="020B0503020204020204" charset="-122"/>
            </a:endParaRPr>
          </a:p>
          <a:p>
            <a:pPr marL="431800" lvl="0" indent="-431800" algn="l" fontAlgn="auto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0000">
                  <a:lumMod val="65000"/>
                  <a:lumOff val="35000"/>
                </a:srgbClr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000" spc="180" dirty="0">
                <a:solidFill>
                  <a:srgbClr val="000000">
                    <a:lumMod val="85000"/>
                    <a:lumOff val="15000"/>
                  </a:srgbClr>
                </a:solidFill>
                <a:latin typeface="汉仪正圆-55W" panose="00020600040101010101" charset="-122"/>
                <a:ea typeface="微软雅黑" panose="020B0503020204020204" charset="-122"/>
                <a:sym typeface="+mn-ea"/>
              </a:rPr>
              <a:t>做好个人卫生和保洁。</a:t>
            </a:r>
            <a:r>
              <a:rPr lang="zh-CN" altLang="en-US" sz="2000" spc="180" dirty="0">
                <a:solidFill>
                  <a:srgbClr val="000000">
                    <a:lumMod val="85000"/>
                    <a:lumOff val="15000"/>
                  </a:srgbClr>
                </a:solidFill>
                <a:latin typeface="汉仪正圆-55W" panose="00020600040101010101" charset="-122"/>
                <a:ea typeface="微软雅黑" panose="020B0503020204020204" charset="-122"/>
                <a:sym typeface="+mn-ea"/>
              </a:rPr>
              <a:t>不随地乱丢垃圾，</a:t>
            </a:r>
            <a:r>
              <a:rPr lang="zh-CN" altLang="en-US" sz="2000" spc="180" dirty="0">
                <a:solidFill>
                  <a:srgbClr val="000000">
                    <a:lumMod val="85000"/>
                    <a:lumOff val="15000"/>
                  </a:srgbClr>
                </a:solidFill>
                <a:latin typeface="汉仪正圆-55W" panose="00020600040101010101" charset="-122"/>
                <a:ea typeface="微软雅黑" panose="020B0503020204020204" charset="-122"/>
                <a:sym typeface="+mn-ea"/>
              </a:rPr>
              <a:t>垃圾要放进垃圾桶；如果垃圾飘出，要及时捡起放好。若周围没有垃圾桶，要将垃圾带走，找到垃圾桶再丢弃。</a:t>
            </a:r>
            <a:endParaRPr lang="zh-CN" altLang="en-US" sz="2000" spc="180" dirty="0">
              <a:solidFill>
                <a:srgbClr val="000000">
                  <a:lumMod val="85000"/>
                  <a:lumOff val="15000"/>
                </a:srgbClr>
              </a:solidFill>
              <a:latin typeface="汉仪正圆-55W" panose="00020600040101010101" charset="-122"/>
              <a:ea typeface="微软雅黑" panose="020B0503020204020204" charset="-122"/>
            </a:endParaRPr>
          </a:p>
          <a:p>
            <a:pPr marL="431800" lvl="0" indent="-431800" algn="l" fontAlgn="auto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0000">
                  <a:lumMod val="65000"/>
                  <a:lumOff val="35000"/>
                </a:srgbClr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000" spc="180" dirty="0">
                <a:solidFill>
                  <a:srgbClr val="000000">
                    <a:lumMod val="85000"/>
                    <a:lumOff val="15000"/>
                  </a:srgbClr>
                </a:solidFill>
                <a:latin typeface="汉仪正圆-55W" panose="00020600040101010101" charset="-122"/>
                <a:ea typeface="微软雅黑" panose="020B0503020204020204" charset="-122"/>
                <a:sym typeface="+mn-ea"/>
              </a:rPr>
              <a:t>在校园内、教室内，看见垃圾要主动弯腰捡起。不往墙上乱写乱画，爱护学校公物。不践踏草坪，乱摘花，采树叶，摇树苗。</a:t>
            </a:r>
            <a:endParaRPr lang="zh-CN" altLang="en-US" sz="2000" spc="180" dirty="0">
              <a:solidFill>
                <a:srgbClr val="000000">
                  <a:lumMod val="85000"/>
                  <a:lumOff val="15000"/>
                </a:srgbClr>
              </a:solidFill>
              <a:latin typeface="汉仪正圆-55W" panose="00020600040101010101" charset="-122"/>
              <a:ea typeface="微软雅黑" panose="020B0503020204020204" charset="-122"/>
            </a:endParaRPr>
          </a:p>
          <a:p>
            <a:pPr marL="431800" lvl="0" indent="-431800" algn="l" fontAlgn="auto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0000">
                  <a:lumMod val="65000"/>
                  <a:lumOff val="35000"/>
                </a:srgbClr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000" spc="180" dirty="0">
                <a:solidFill>
                  <a:srgbClr val="000000">
                    <a:lumMod val="85000"/>
                    <a:lumOff val="15000"/>
                  </a:srgbClr>
                </a:solidFill>
                <a:latin typeface="汉仪正圆-55W" panose="00020600040101010101" charset="-122"/>
                <a:ea typeface="微软雅黑" panose="020B0503020204020204" charset="-122"/>
                <a:sym typeface="+mn-ea"/>
              </a:rPr>
              <a:t>认真值日，</a:t>
            </a:r>
            <a:r>
              <a:rPr lang="zh-CN" altLang="en-US" sz="2000" spc="180" dirty="0">
                <a:solidFill>
                  <a:srgbClr val="000000">
                    <a:lumMod val="85000"/>
                    <a:lumOff val="15000"/>
                  </a:srgbClr>
                </a:solidFill>
                <a:latin typeface="汉仪正圆-55W" panose="00020600040101010101" charset="-122"/>
                <a:ea typeface="微软雅黑" panose="020B0503020204020204" charset="-122"/>
              </a:rPr>
              <a:t>按时打扫教室、公区卫生，做一个负责任的人。负责倒垃圾的值日生，倒垃圾时要留意垃圾是否有掉落，如有掉落要及时清理。</a:t>
            </a:r>
            <a:endParaRPr lang="zh-CN" altLang="en-US" sz="2000" spc="180" dirty="0">
              <a:solidFill>
                <a:srgbClr val="0070C0"/>
              </a:solidFill>
              <a:latin typeface="汉仪正圆-55W" panose="00020600040101010101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9070" y="3939540"/>
            <a:ext cx="874204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000000">
                  <a:lumMod val="65000"/>
                  <a:lumOff val="35000"/>
                </a:srgbClr>
              </a:buClr>
              <a:buFont typeface="Wingdings" panose="05000000000000000000" pitchFamily="2" charset="2"/>
            </a:pPr>
            <a:r>
              <a:rPr lang="en-US" altLang="zh-CN" sz="2400" b="1" spc="180" dirty="0">
                <a:solidFill>
                  <a:srgbClr val="FF0000"/>
                </a:solidFill>
                <a:latin typeface="汉仪正圆-55W" panose="00020600040101010101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2400" b="1" spc="180" dirty="0">
                <a:solidFill>
                  <a:srgbClr val="FF0000"/>
                </a:solidFill>
                <a:latin typeface="汉仪正圆-55W" panose="00020600040101010101" charset="-122"/>
                <a:ea typeface="微软雅黑" panose="020B0503020204020204" charset="-122"/>
                <a:sym typeface="+mn-ea"/>
              </a:rPr>
              <a:t>讲文明，有修养。树立环境保护意识，增强责任感和公民意识。人人都是维护校园环境干净卫生的主角。</a:t>
            </a:r>
            <a:endParaRPr lang="zh-CN" altLang="en-US" sz="2400" b="1" spc="180" dirty="0">
              <a:solidFill>
                <a:srgbClr val="FF0000"/>
              </a:solidFill>
              <a:latin typeface="汉仪正圆-55W" panose="00020600040101010101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背景图案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9" r="1064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0343" y="141067"/>
            <a:ext cx="8863314" cy="4861367"/>
          </a:xfrm>
          <a:prstGeom prst="rect">
            <a:avLst/>
          </a:prstGeom>
          <a:solidFill>
            <a:schemeClr val="bg1"/>
          </a:solidFill>
          <a:ln>
            <a:solidFill>
              <a:srgbClr val="709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8" name="图片 88" descr="7校训石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3850" y="1275715"/>
            <a:ext cx="3990340" cy="287147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572000" y="1275715"/>
            <a:ext cx="4307205" cy="285496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indent="0" fontAlgn="auto">
              <a:lnSpc>
                <a:spcPct val="130000"/>
              </a:lnSpc>
              <a:buNone/>
            </a:pPr>
            <a:r>
              <a:rPr lang="en-US" altLang="zh-CN" sz="2800" b="1">
                <a:solidFill>
                  <a:srgbClr val="6600CC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zh-CN" altLang="en-US" sz="2800" b="1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保护校园环境，只是爱学校的一小步。</a:t>
            </a:r>
            <a:endParaRPr lang="zh-CN" altLang="en-US" sz="2800" b="1">
              <a:solidFill>
                <a:schemeClr val="accent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ct val="130000"/>
              </a:lnSpc>
              <a:buNone/>
            </a:pPr>
            <a:r>
              <a:rPr lang="en-US" altLang="zh-CN" sz="2800" b="1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2800" b="1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让我们从这一小步开始，从点点滴滴做起，为学校的美丽贡献一份力量。</a:t>
            </a:r>
            <a:endParaRPr lang="zh-CN" altLang="en-US" sz="2800" b="1">
              <a:solidFill>
                <a:srgbClr val="6600CC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背景图案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9" r="1064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0343" y="141067"/>
            <a:ext cx="8863314" cy="4861367"/>
          </a:xfrm>
          <a:prstGeom prst="rect">
            <a:avLst/>
          </a:prstGeom>
          <a:solidFill>
            <a:schemeClr val="bg1"/>
          </a:solidFill>
          <a:ln>
            <a:solidFill>
              <a:srgbClr val="709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/>
              <a:t>看见乱扔垃圾的情况要制止，向年级举报有奖励（要告知明确的名字和班级），每人可加3分。抓住乱扔垃圾的同学每人每次扣5分，并写保证书300字，家长、班主任签字交德育处，还需要由班长带该生做校园服务为期3天（捡垃圾）。</a:t>
            </a:r>
            <a:endParaRPr lang="zh-CN" altLang="en-US" sz="1350"/>
          </a:p>
        </p:txBody>
      </p:sp>
      <p:sp>
        <p:nvSpPr>
          <p:cNvPr id="5" name="文本框 4"/>
          <p:cNvSpPr txBox="1"/>
          <p:nvPr/>
        </p:nvSpPr>
        <p:spPr>
          <a:xfrm>
            <a:off x="140335" y="339725"/>
            <a:ext cx="8686165" cy="45561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1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2400" b="1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接下来，学校、学生会、年级将加强对乱丢乱扔情况的管理。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如有发现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乱丢乱扔者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每人每次扣5分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，本人需书写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300字反思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，由</a:t>
            </a:r>
            <a:r>
              <a:rPr lang="zh-CN" altLang="en-US" sz="2400" b="1"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家长、班主任、级长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签名，上交德育处存档。同时，需由班长（劳动委员）带领学生执行</a:t>
            </a:r>
            <a:r>
              <a:rPr lang="zh-CN" altLang="en-US" sz="2400" b="1"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为期三天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校园卫生服务令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（定时清扫年级垃圾、清扫年级办公室等）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同学们看见乱扔垃圾的情况要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制止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向年级举报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有奖励（要告知明确的名字和班级），每人可加3分。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zh-CN" altLang="en-US" sz="24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学校的一些管理措施会根据同学们的行为规范表现做出调整和完善。如果大家没有做到爱护和保护校园环境，随处乱丢乱扔垃圾，那么</a:t>
            </a:r>
            <a:r>
              <a:rPr lang="zh-CN" altLang="en-US" sz="2400" b="1">
                <a:solidFill>
                  <a:srgbClr val="FF0000"/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学校接下来将禁止携带零食饮料返校，希望大家认真遵守校园纪律。</a:t>
            </a:r>
            <a:endParaRPr lang="zh-CN" altLang="en-US" sz="2400" b="1">
              <a:solidFill>
                <a:srgbClr val="FF0000"/>
              </a:solidFill>
              <a:highlight>
                <a:srgbClr val="FFFF00"/>
              </a:highlight>
              <a:latin typeface="楷体" panose="02010609060101010101" charset="-122"/>
              <a:ea typeface="楷体" panose="02010609060101010101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0335" y="3956050"/>
            <a:ext cx="8867775" cy="10464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 anchor="t">
            <a:noAutofit/>
          </a:bodyPr>
          <a:p>
            <a:pPr algn="ctr">
              <a:lnSpc>
                <a:spcPct val="120000"/>
              </a:lnSpc>
            </a:pPr>
            <a:r>
              <a:rPr lang="en-US" altLang="zh-CN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让我们携手共护校园环境卫生，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共同打造一个干净、卫生、美丽的校园。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背景图案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9" r="1064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0343" y="141067"/>
            <a:ext cx="8863314" cy="4861367"/>
          </a:xfrm>
          <a:prstGeom prst="rect">
            <a:avLst/>
          </a:prstGeom>
          <a:solidFill>
            <a:schemeClr val="bg1"/>
          </a:solidFill>
          <a:ln>
            <a:solidFill>
              <a:srgbClr val="709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/>
              <a:t>看见乱扔垃圾的情况要制止，向年级举报有奖励（要告知明确的名字和班级），每人可加3分。抓住乱扔垃圾的同学每人每次扣5分，并写保证书300字，家长、班主任签字交德育处，还需要由班长带该生做校园服务为期3天（捡垃圾）。</a:t>
            </a:r>
            <a:endParaRPr lang="zh-CN" altLang="en-US" sz="1350"/>
          </a:p>
        </p:txBody>
      </p:sp>
      <p:sp>
        <p:nvSpPr>
          <p:cNvPr id="5" name="文本框 4"/>
          <p:cNvSpPr txBox="1"/>
          <p:nvPr/>
        </p:nvSpPr>
        <p:spPr>
          <a:xfrm>
            <a:off x="1331595" y="411480"/>
            <a:ext cx="6139815" cy="65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30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sz="2800" b="1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2800" b="1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18</a:t>
            </a:r>
            <a:r>
              <a:rPr lang="zh-CN" altLang="en-US" sz="2800" b="1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周德育常规、学习要求提醒</a:t>
            </a:r>
            <a:endParaRPr lang="zh-CN" altLang="en-US" sz="2800" b="1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9705" y="1059815"/>
            <a:ext cx="85464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本周进行</a:t>
            </a:r>
            <a:r>
              <a:rPr lang="zh-CN" altLang="en-US" sz="2800" b="1"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就餐、卫生、周五大清洁、早读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评比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搞卫生、倒垃圾的时间：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17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45-18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，其余时间一概视为没有搞卫生，罚扫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一周。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下午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30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前到班！中午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12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00-12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；晚上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21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10-21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30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，两个时间二选一（</a:t>
            </a:r>
            <a:r>
              <a:rPr lang="zh-CN" altLang="en-US" sz="2800" b="1"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安静学习，提高效率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）。课件时间必须用于打卡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背书。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背景图案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9" r="1064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0343" y="141067"/>
            <a:ext cx="8863314" cy="4861367"/>
          </a:xfrm>
          <a:prstGeom prst="rect">
            <a:avLst/>
          </a:prstGeom>
          <a:solidFill>
            <a:schemeClr val="bg1"/>
          </a:solidFill>
          <a:ln>
            <a:solidFill>
              <a:srgbClr val="709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/>
              <a:t>看见乱扔垃圾的情况要制止，向年级举报有奖励（要告知明确的名字和班级），每人可加3分。抓住乱扔垃圾的同学每人每次扣5分，并写保证书300字，家长、班主任签字交德育处，还需要由班长带该生做校园服务为期3天（捡垃圾）。</a:t>
            </a:r>
            <a:endParaRPr lang="zh-CN" altLang="en-US" sz="1350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50190" y="227330"/>
            <a:ext cx="165481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00" name="文本框 99"/>
          <p:cNvSpPr txBox="1"/>
          <p:nvPr>
            <p:custDataLst>
              <p:tags r:id="rId3"/>
            </p:custDataLst>
          </p:nvPr>
        </p:nvSpPr>
        <p:spPr>
          <a:xfrm>
            <a:off x="2195830" y="227330"/>
            <a:ext cx="45389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“期末优秀先进”评选活动</a:t>
            </a:r>
            <a:endParaRPr lang="zh-CN" altLang="en-US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79705" y="771525"/>
            <a:ext cx="6035040" cy="395033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>
            <a:noAutofit/>
          </a:bodyPr>
          <a:p>
            <a:pPr indent="0" fontAlgn="auto">
              <a:lnSpc>
                <a:spcPct val="150000"/>
              </a:lnSpc>
            </a:pPr>
            <a:r>
              <a:rPr lang="zh-CN" sz="2000" b="0">
                <a:ea typeface="宋体" panose="02010600030101010101" pitchFamily="2" charset="-122"/>
              </a:rPr>
              <a:t>本学期将进行两个评选活动：</a:t>
            </a:r>
            <a:endParaRPr lang="zh-CN" sz="2000" b="0"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sz="2000" b="1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班级评优评先：</a:t>
            </a:r>
            <a:endParaRPr lang="zh-CN" sz="2000" b="1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b="0">
                <a:ea typeface="宋体" panose="02010600030101010101" pitchFamily="2" charset="-122"/>
              </a:rPr>
              <a:t>    </a:t>
            </a:r>
            <a:r>
              <a:rPr lang="zh-CN">
                <a:ea typeface="宋体" panose="02010600030101010101" pitchFamily="2" charset="-122"/>
                <a:sym typeface="+mn-ea"/>
              </a:rPr>
              <a:t>三好学生（12名）、</a:t>
            </a:r>
            <a:r>
              <a:rPr lang="zh-CN" b="0">
                <a:ea typeface="宋体" panose="02010600030101010101" pitchFamily="2" charset="-122"/>
              </a:rPr>
              <a:t>优秀班干部（4名）</a:t>
            </a:r>
            <a:endParaRPr lang="zh-CN" b="0"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b="0">
                <a:ea typeface="宋体" panose="02010600030101010101" pitchFamily="2" charset="-122"/>
              </a:rPr>
              <a:t> </a:t>
            </a:r>
            <a:r>
              <a:rPr lang="en-US" altLang="zh-CN" b="0">
                <a:ea typeface="宋体" panose="02010600030101010101" pitchFamily="2" charset="-122"/>
              </a:rPr>
              <a:t>   </a:t>
            </a:r>
            <a:r>
              <a:rPr lang="zh-CN" b="0">
                <a:ea typeface="宋体" panose="02010600030101010101" pitchFamily="2" charset="-122"/>
              </a:rPr>
              <a:t>优秀科代表（4名）、进步学生（4名）</a:t>
            </a:r>
            <a:endParaRPr lang="zh-CN" b="0"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sz="2000" b="1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班级十大优秀学子评选活动：</a:t>
            </a:r>
            <a:endParaRPr lang="zh-CN" sz="2000" b="0">
              <a:solidFill>
                <a:srgbClr val="7030A0"/>
              </a:solidFill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b="0">
                <a:ea typeface="宋体" panose="02010600030101010101" pitchFamily="2" charset="-122"/>
              </a:rPr>
              <a:t>   </a:t>
            </a:r>
            <a:r>
              <a:rPr lang="zh-CN" b="0">
                <a:ea typeface="宋体" panose="02010600030101010101" pitchFamily="2" charset="-122"/>
              </a:rPr>
              <a:t>成绩--学习典范；体育--运动达人；美术--绘画能手；</a:t>
            </a:r>
            <a:endParaRPr lang="zh-CN" b="0"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b="0">
                <a:ea typeface="宋体" panose="02010600030101010101" pitchFamily="2" charset="-122"/>
              </a:rPr>
              <a:t> </a:t>
            </a:r>
            <a:r>
              <a:rPr lang="en-US" altLang="zh-CN" b="0">
                <a:ea typeface="宋体" panose="02010600030101010101" pitchFamily="2" charset="-122"/>
              </a:rPr>
              <a:t>  </a:t>
            </a:r>
            <a:r>
              <a:rPr lang="zh-CN" b="0">
                <a:ea typeface="宋体" panose="02010600030101010101" pitchFamily="2" charset="-122"/>
              </a:rPr>
              <a:t>音乐--最佳歌手；宿舍--宿舍之星；劳动--劳动模范；</a:t>
            </a:r>
            <a:endParaRPr lang="zh-CN" b="0"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b="0">
                <a:ea typeface="宋体" panose="02010600030101010101" pitchFamily="2" charset="-122"/>
              </a:rPr>
              <a:t> </a:t>
            </a:r>
            <a:r>
              <a:rPr lang="en-US" altLang="zh-CN" b="0">
                <a:ea typeface="宋体" panose="02010600030101010101" pitchFamily="2" charset="-122"/>
              </a:rPr>
              <a:t>  </a:t>
            </a:r>
            <a:r>
              <a:rPr lang="zh-CN" b="0">
                <a:ea typeface="宋体" panose="02010600030101010101" pitchFamily="2" charset="-122"/>
              </a:rPr>
              <a:t>态度积极阳光--阳光男孩/女孩；品德--品德榜样；</a:t>
            </a:r>
            <a:endParaRPr lang="zh-CN" b="0"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b="0">
                <a:ea typeface="宋体" panose="02010600030101010101" pitchFamily="2" charset="-122"/>
              </a:rPr>
              <a:t> </a:t>
            </a:r>
            <a:r>
              <a:rPr lang="en-US" altLang="zh-CN" b="0">
                <a:ea typeface="宋体" panose="02010600030101010101" pitchFamily="2" charset="-122"/>
              </a:rPr>
              <a:t>  </a:t>
            </a:r>
            <a:r>
              <a:rPr lang="zh-CN" b="0">
                <a:ea typeface="宋体" panose="02010600030101010101" pitchFamily="2" charset="-122"/>
              </a:rPr>
              <a:t>自律--自律标兵；乐于助人--小雷锋</a:t>
            </a:r>
            <a:endParaRPr lang="zh-CN" altLang="en-US" b="0"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796280" y="1851660"/>
            <a:ext cx="3026410" cy="10147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bg1"/>
                </a:solidFill>
              </a:rPr>
              <a:t>    </a:t>
            </a:r>
            <a:r>
              <a:rPr lang="zh-CN" altLang="en-US" sz="2000" b="1">
                <a:solidFill>
                  <a:schemeClr val="bg1"/>
                </a:solidFill>
              </a:rPr>
              <a:t>学期末将进行颁奖。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en-US" altLang="zh-CN" sz="2000" b="1">
                <a:solidFill>
                  <a:schemeClr val="bg1"/>
                </a:solidFill>
              </a:rPr>
              <a:t>    </a:t>
            </a:r>
            <a:r>
              <a:rPr lang="zh-CN" altLang="en-US" sz="2000" b="1">
                <a:solidFill>
                  <a:schemeClr val="bg1"/>
                </a:solidFill>
              </a:rPr>
              <a:t>大家要认真努力，积极表现，争得优秀！</a:t>
            </a:r>
            <a:endParaRPr lang="zh-CN" alt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背景图案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9" r="1064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0343" y="141067"/>
            <a:ext cx="8863314" cy="4861367"/>
          </a:xfrm>
          <a:prstGeom prst="rect">
            <a:avLst/>
          </a:prstGeom>
          <a:solidFill>
            <a:schemeClr val="bg1"/>
          </a:solidFill>
          <a:ln>
            <a:solidFill>
              <a:srgbClr val="709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/>
              <a:t>看见乱扔垃圾的情况要制止，向年级举报有奖励（要告知明确的名字和班级），每人可加3分。抓住乱扔垃圾的同学每人每次扣5分，并写保证书300字，家长、班主任签字交德育处，还需要由班长带该生做校园服务为期3天（捡垃圾）。</a:t>
            </a:r>
            <a:endParaRPr lang="zh-CN" altLang="en-US" sz="1350"/>
          </a:p>
        </p:txBody>
      </p:sp>
      <p:sp>
        <p:nvSpPr>
          <p:cNvPr id="5" name="文本框 4"/>
          <p:cNvSpPr txBox="1"/>
          <p:nvPr/>
        </p:nvSpPr>
        <p:spPr>
          <a:xfrm>
            <a:off x="1331595" y="411480"/>
            <a:ext cx="6446520" cy="65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30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sz="2800" b="1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书写学生素质评价手册（红本）</a:t>
            </a:r>
            <a:endParaRPr lang="zh-CN" sz="2800" b="1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12116" r="2979" b="23804"/>
          <a:stretch>
            <a:fillRect/>
          </a:stretch>
        </p:blipFill>
        <p:spPr>
          <a:xfrm>
            <a:off x="323850" y="1275715"/>
            <a:ext cx="3528695" cy="3086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96055" y="1131570"/>
            <a:ext cx="483362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自我鉴定书写要求：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</a:t>
            </a:r>
            <a:r>
              <a:rPr lang="zh-CN" altLang="en-US" sz="2000" b="1"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学习、生活、行为规范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等方面进行总结，思考本学期有何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表现优秀之处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，有何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待改进之处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下学期的努力方向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先在草稿本上写，检查无误后再抄到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学生自我鉴定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框内。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注意书写端正，不写错别字，不乱涂乱画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背景图案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9" r="1064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2267895" y="1419125"/>
            <a:ext cx="4653280" cy="1160391"/>
            <a:chOff x="4463452" y="1878949"/>
            <a:chExt cx="6204373" cy="1547187"/>
          </a:xfrm>
        </p:grpSpPr>
        <p:sp>
          <p:nvSpPr>
            <p:cNvPr id="28" name="文本框 27"/>
            <p:cNvSpPr txBox="1"/>
            <p:nvPr/>
          </p:nvSpPr>
          <p:spPr>
            <a:xfrm>
              <a:off x="6354493" y="1878949"/>
              <a:ext cx="2421467" cy="77808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gradFill flip="none" rotWithShape="1">
                    <a:gsLst>
                      <a:gs pos="0">
                        <a:srgbClr val="D97155"/>
                      </a:gs>
                      <a:gs pos="40000">
                        <a:srgbClr val="ECB7A9"/>
                      </a:gs>
                      <a:gs pos="100000">
                        <a:srgbClr val="F5E4AF"/>
                      </a:gs>
                    </a:gsLst>
                    <a:lin ang="16200000" scaled="1"/>
                    <a:tileRect/>
                  </a:gradFill>
                  <a:latin typeface="思源宋体 CN SemiBold" panose="02020600000000000000" pitchFamily="18" charset="-122"/>
                  <a:ea typeface="思源宋体 CN SemiBold" panose="02020600000000000000" pitchFamily="18" charset="-122"/>
                </a:defRPr>
              </a:lvl1pPr>
            </a:lstStyle>
            <a:p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全唐诗简" panose="00020600040101010101" pitchFamily="18" charset="-122"/>
                  <a:ea typeface="汉仪全唐诗简" panose="00020600040101010101" pitchFamily="18" charset="-122"/>
                </a:rPr>
                <a:t>第一部分</a:t>
              </a: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463452" y="2648050"/>
              <a:ext cx="6204373" cy="778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>
                  <a:solidFill>
                    <a:srgbClr val="575D5D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defRPr>
              </a:lvl1pPr>
            </a:lstStyle>
            <a:p>
              <a:pPr algn="l"/>
              <a:r>
                <a:rPr lang="zh-CN" altLang="en-US" sz="3200" b="1" dirty="0">
                  <a:latin typeface="微软雅黑" panose="020B0503020204020204" charset="-122"/>
                  <a:ea typeface="微软雅黑" panose="020B0503020204020204" charset="-122"/>
                </a:rPr>
                <a:t>看校园环境，谈我的感受</a:t>
              </a:r>
              <a:endParaRPr lang="zh-CN" altLang="en-US" sz="3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" name="图片 2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30480"/>
            <a:ext cx="9144635" cy="518541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90" y="2764155"/>
            <a:ext cx="9152255" cy="24485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99795" y="3435985"/>
            <a:ext cx="7150735" cy="47815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2400" b="1">
                <a:latin typeface="Arial" panose="020B0604020202020204" pitchFamily="34" charset="0"/>
                <a:ea typeface="微软雅黑" panose="020B0503020204020204" charset="-122"/>
              </a:rPr>
              <a:t>看完这两张图片，你有什么感受？</a:t>
            </a:r>
            <a:endParaRPr lang="zh-CN" altLang="en-US" sz="24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" y="412115"/>
            <a:ext cx="3649980" cy="274637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59655" y="412115"/>
            <a:ext cx="3460750" cy="274701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文本框 2"/>
          <p:cNvSpPr txBox="1"/>
          <p:nvPr/>
        </p:nvSpPr>
        <p:spPr>
          <a:xfrm>
            <a:off x="179070" y="4084320"/>
            <a:ext cx="8799195" cy="7067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 </a:t>
            </a:r>
            <a:r>
              <a:rPr lang="zh-CN" altLang="en-US" sz="2000" b="1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校园有良好的卫生环境，有赖于同学们的保护。学校大部分同学讲文明，按时值日打扫，有</a:t>
            </a:r>
            <a:r>
              <a:rPr lang="zh-CN" altLang="en-US" sz="2000" b="1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较强</a:t>
            </a:r>
            <a:r>
              <a:rPr lang="zh-CN" altLang="en-US" sz="2000" b="1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环境保护意识，共同打造了干净、整洁的校园。</a:t>
            </a:r>
            <a:endParaRPr lang="zh-CN" altLang="en-US" sz="2000" b="1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" name="图片 2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30480"/>
            <a:ext cx="9144635" cy="518541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90" y="2764155"/>
            <a:ext cx="9152255" cy="2448560"/>
          </a:xfrm>
          <a:prstGeom prst="rect">
            <a:avLst/>
          </a:prstGeom>
        </p:spPr>
      </p:pic>
      <p:pic>
        <p:nvPicPr>
          <p:cNvPr id="8" name="图片 7" descr="脏教室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912995" y="-74295"/>
            <a:ext cx="3318510" cy="400113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" y="267335"/>
            <a:ext cx="4013200" cy="334264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文本框 8"/>
          <p:cNvSpPr txBox="1"/>
          <p:nvPr/>
        </p:nvSpPr>
        <p:spPr>
          <a:xfrm>
            <a:off x="971550" y="3796030"/>
            <a:ext cx="7150735" cy="47815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2400" b="1">
                <a:latin typeface="Arial" panose="020B0604020202020204" pitchFamily="34" charset="0"/>
                <a:ea typeface="微软雅黑" panose="020B0503020204020204" charset="-122"/>
              </a:rPr>
              <a:t>再看这两张图片，你又有什么感受？</a:t>
            </a:r>
            <a:endParaRPr lang="zh-CN" altLang="en-US" sz="24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1763395" y="4371975"/>
            <a:ext cx="5608955" cy="47815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24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</a:rPr>
              <a:t>遇到这种现象，我们应该怎么做呢？</a:t>
            </a:r>
            <a:endParaRPr lang="zh-CN" altLang="en-US" sz="2400" b="1">
              <a:solidFill>
                <a:srgbClr val="C0000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/>
          <p:nvPr>
            <p:custDataLst>
              <p:tags r:id="rId1"/>
            </p:custDataLst>
          </p:nvPr>
        </p:nvSpPr>
        <p:spPr>
          <a:xfrm>
            <a:off x="507341" y="962720"/>
            <a:ext cx="3315352" cy="3315350"/>
          </a:xfrm>
          <a:custGeom>
            <a:avLst/>
            <a:gdLst>
              <a:gd name="connsiteX0" fmla="*/ 1930232 w 3966967"/>
              <a:gd name="connsiteY0" fmla="*/ 668 h 3966965"/>
              <a:gd name="connsiteX1" fmla="*/ 3700945 w 3966967"/>
              <a:gd name="connsiteY1" fmla="*/ 991910 h 3966965"/>
              <a:gd name="connsiteX2" fmla="*/ 2975060 w 3966967"/>
              <a:gd name="connsiteY2" fmla="*/ 3700942 h 3966965"/>
              <a:gd name="connsiteX3" fmla="*/ 266025 w 3966967"/>
              <a:gd name="connsiteY3" fmla="*/ 2975059 h 3966965"/>
              <a:gd name="connsiteX4" fmla="*/ 991910 w 3966967"/>
              <a:gd name="connsiteY4" fmla="*/ 266025 h 3966965"/>
              <a:gd name="connsiteX5" fmla="*/ 1930232 w 3966967"/>
              <a:gd name="connsiteY5" fmla="*/ 668 h 396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6967" h="3966965">
                <a:moveTo>
                  <a:pt x="1930232" y="668"/>
                </a:moveTo>
                <a:cubicBezTo>
                  <a:pt x="2633517" y="-17596"/>
                  <a:pt x="3324445" y="339798"/>
                  <a:pt x="3700945" y="991910"/>
                </a:cubicBezTo>
                <a:cubicBezTo>
                  <a:pt x="4248578" y="1940434"/>
                  <a:pt x="3923585" y="3153312"/>
                  <a:pt x="2975060" y="3700942"/>
                </a:cubicBezTo>
                <a:cubicBezTo>
                  <a:pt x="2026531" y="4248575"/>
                  <a:pt x="813657" y="3923586"/>
                  <a:pt x="266025" y="2975059"/>
                </a:cubicBezTo>
                <a:cubicBezTo>
                  <a:pt x="-281608" y="2026533"/>
                  <a:pt x="43379" y="813655"/>
                  <a:pt x="991910" y="266025"/>
                </a:cubicBezTo>
                <a:cubicBezTo>
                  <a:pt x="1288322" y="94890"/>
                  <a:pt x="1610552" y="8970"/>
                  <a:pt x="1930232" y="668"/>
                </a:cubicBezTo>
                <a:close/>
              </a:path>
            </a:pathLst>
          </a:custGeom>
          <a:solidFill>
            <a:schemeClr val="tx2"/>
          </a:solidFill>
          <a:ln w="2455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Freeform 6"/>
          <p:cNvSpPr/>
          <p:nvPr>
            <p:custDataLst>
              <p:tags r:id="rId2"/>
            </p:custDataLst>
          </p:nvPr>
        </p:nvSpPr>
        <p:spPr>
          <a:xfrm>
            <a:off x="655236" y="1110614"/>
            <a:ext cx="3019557" cy="3019558"/>
          </a:xfrm>
          <a:custGeom>
            <a:avLst/>
            <a:gdLst>
              <a:gd name="connsiteX0" fmla="*/ 1758016 w 3613035"/>
              <a:gd name="connsiteY0" fmla="*/ 608 h 3613037"/>
              <a:gd name="connsiteX1" fmla="*/ 3370747 w 3613035"/>
              <a:gd name="connsiteY1" fmla="*/ 903411 h 3613037"/>
              <a:gd name="connsiteX2" fmla="*/ 2709626 w 3613035"/>
              <a:gd name="connsiteY2" fmla="*/ 3370750 h 3613037"/>
              <a:gd name="connsiteX3" fmla="*/ 242290 w 3613035"/>
              <a:gd name="connsiteY3" fmla="*/ 2709628 h 3613037"/>
              <a:gd name="connsiteX4" fmla="*/ 903409 w 3613035"/>
              <a:gd name="connsiteY4" fmla="*/ 242290 h 3613037"/>
              <a:gd name="connsiteX5" fmla="*/ 1758016 w 3613035"/>
              <a:gd name="connsiteY5" fmla="*/ 608 h 361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3035" h="3613037">
                <a:moveTo>
                  <a:pt x="1758016" y="608"/>
                </a:moveTo>
                <a:cubicBezTo>
                  <a:pt x="2398554" y="-16027"/>
                  <a:pt x="3027840" y="309483"/>
                  <a:pt x="3370747" y="903411"/>
                </a:cubicBezTo>
                <a:cubicBezTo>
                  <a:pt x="3869520" y="1767311"/>
                  <a:pt x="3573526" y="2871976"/>
                  <a:pt x="2709626" y="3370750"/>
                </a:cubicBezTo>
                <a:cubicBezTo>
                  <a:pt x="1845727" y="3869520"/>
                  <a:pt x="741062" y="3573529"/>
                  <a:pt x="242290" y="2709628"/>
                </a:cubicBezTo>
                <a:cubicBezTo>
                  <a:pt x="-256483" y="1845728"/>
                  <a:pt x="39509" y="741063"/>
                  <a:pt x="903409" y="242290"/>
                </a:cubicBezTo>
                <a:cubicBezTo>
                  <a:pt x="1173378" y="86425"/>
                  <a:pt x="1466859" y="8170"/>
                  <a:pt x="1758016" y="608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55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图形 14"/>
          <p:cNvSpPr/>
          <p:nvPr>
            <p:custDataLst>
              <p:tags r:id="rId3"/>
            </p:custDataLst>
          </p:nvPr>
        </p:nvSpPr>
        <p:spPr>
          <a:xfrm>
            <a:off x="2640305" y="987710"/>
            <a:ext cx="1243612" cy="2054218"/>
          </a:xfrm>
          <a:custGeom>
            <a:avLst/>
            <a:gdLst>
              <a:gd name="connsiteX0" fmla="*/ 0 w 1488037"/>
              <a:gd name="connsiteY0" fmla="*/ 0 h 2457964"/>
              <a:gd name="connsiteX1" fmla="*/ 1419297 w 1488037"/>
              <a:gd name="connsiteY1" fmla="*/ 2457965 h 245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8037" h="2457964">
                <a:moveTo>
                  <a:pt x="0" y="0"/>
                </a:moveTo>
                <a:cubicBezTo>
                  <a:pt x="1070924" y="286440"/>
                  <a:pt x="1705737" y="1387041"/>
                  <a:pt x="1419297" y="2457965"/>
                </a:cubicBezTo>
              </a:path>
            </a:pathLst>
          </a:custGeom>
          <a:noFill/>
          <a:ln w="299173" cap="flat">
            <a:solidFill>
              <a:schemeClr val="accent1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19" name="图形 12"/>
          <p:cNvSpPr/>
          <p:nvPr>
            <p:custDataLst>
              <p:tags r:id="rId4"/>
            </p:custDataLst>
          </p:nvPr>
        </p:nvSpPr>
        <p:spPr>
          <a:xfrm>
            <a:off x="441863" y="2214464"/>
            <a:ext cx="1243612" cy="2054218"/>
          </a:xfrm>
          <a:custGeom>
            <a:avLst/>
            <a:gdLst>
              <a:gd name="connsiteX0" fmla="*/ 68741 w 1488037"/>
              <a:gd name="connsiteY0" fmla="*/ 0 h 2457964"/>
              <a:gd name="connsiteX1" fmla="*/ 1488038 w 1488037"/>
              <a:gd name="connsiteY1" fmla="*/ 2457965 h 245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8037" h="2457964">
                <a:moveTo>
                  <a:pt x="68741" y="0"/>
                </a:moveTo>
                <a:cubicBezTo>
                  <a:pt x="-217699" y="1070924"/>
                  <a:pt x="417114" y="2171525"/>
                  <a:pt x="1488038" y="2457965"/>
                </a:cubicBezTo>
              </a:path>
            </a:pathLst>
          </a:custGeom>
          <a:noFill/>
          <a:ln w="299173" cap="flat">
            <a:solidFill>
              <a:schemeClr val="accent1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4273550" y="771525"/>
            <a:ext cx="4156710" cy="240411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altLang="zh-CN" sz="1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汉仪正圆-55W" panose="00020600040101010101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</a:t>
            </a:r>
            <a:r>
              <a:rPr lang="zh-CN" altLang="en-US" sz="1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汉仪正圆-55W" panose="00020600040101010101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学校可以说是我们第二个家，既然是 “家”，那么我们就有义务把它变的干净、美丽。但是现在学校还是有一些垃圾和不和谐的现象出现。这不仅破坏了学校的美好环境，也影响了学校的形象！所以保护校园环境便成了当务之急。</a:t>
            </a:r>
            <a:endParaRPr lang="zh-CN" altLang="en-US" sz="1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汉仪正圆-55W" panose="00020600040101010101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 5"/>
          <p:cNvSpPr/>
          <p:nvPr>
            <p:custDataLst>
              <p:tags r:id="rId6"/>
            </p:custDataLst>
          </p:nvPr>
        </p:nvSpPr>
        <p:spPr>
          <a:xfrm>
            <a:off x="9029699" y="1142989"/>
            <a:ext cx="114301" cy="2857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856615" y="1839595"/>
            <a:ext cx="2753360" cy="1762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0"/>
          </a:effectLst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765" y="3291840"/>
            <a:ext cx="2469515" cy="15062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6228080" y="3291840"/>
            <a:ext cx="2449830" cy="1515745"/>
          </a:xfrm>
          <a:prstGeom prst="rect">
            <a:avLst/>
          </a:prstGeom>
          <a:effectLst>
            <a:softEdge rad="63500"/>
          </a:effectLst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背景图案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9" r="1064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2267895" y="1419125"/>
            <a:ext cx="4653280" cy="1160391"/>
            <a:chOff x="4463452" y="1878949"/>
            <a:chExt cx="6204373" cy="1547187"/>
          </a:xfrm>
        </p:grpSpPr>
        <p:sp>
          <p:nvSpPr>
            <p:cNvPr id="28" name="文本框 27"/>
            <p:cNvSpPr txBox="1"/>
            <p:nvPr/>
          </p:nvSpPr>
          <p:spPr>
            <a:xfrm>
              <a:off x="6219027" y="1878949"/>
              <a:ext cx="2692400" cy="860213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gradFill flip="none" rotWithShape="1">
                    <a:gsLst>
                      <a:gs pos="0">
                        <a:srgbClr val="D97155"/>
                      </a:gs>
                      <a:gs pos="40000">
                        <a:srgbClr val="ECB7A9"/>
                      </a:gs>
                      <a:gs pos="100000">
                        <a:srgbClr val="F5E4AF"/>
                      </a:gs>
                    </a:gsLst>
                    <a:lin ang="16200000" scaled="1"/>
                    <a:tileRect/>
                  </a:gradFill>
                  <a:latin typeface="思源宋体 CN SemiBold" panose="02020600000000000000" pitchFamily="18" charset="-122"/>
                  <a:ea typeface="思源宋体 CN SemiBold" panose="02020600000000000000" pitchFamily="18" charset="-122"/>
                </a:defRPr>
              </a:lvl1pPr>
            </a:lstStyle>
            <a:p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全唐诗简" panose="00020600040101010101" pitchFamily="18" charset="-122"/>
                  <a:ea typeface="汉仪全唐诗简" panose="00020600040101010101" pitchFamily="18" charset="-122"/>
                </a:rPr>
                <a:t>第二部分</a:t>
              </a:r>
              <a:endPara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463452" y="2648050"/>
              <a:ext cx="6204373" cy="778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>
                  <a:solidFill>
                    <a:srgbClr val="575D5D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defRPr>
              </a:lvl1pPr>
            </a:lstStyle>
            <a:p>
              <a:pPr algn="l"/>
              <a:r>
                <a:rPr lang="zh-CN" altLang="en-US" sz="3200" b="1" dirty="0">
                  <a:latin typeface="微软雅黑" panose="020B0503020204020204" charset="-122"/>
                  <a:ea typeface="微软雅黑" panose="020B0503020204020204" charset="-122"/>
                </a:rPr>
                <a:t>保护校园环境，人人有责</a:t>
              </a:r>
              <a:endParaRPr lang="zh-CN" altLang="en-US" sz="3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背景图案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9" r="1064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0343" y="141067"/>
            <a:ext cx="8863314" cy="4861367"/>
          </a:xfrm>
          <a:prstGeom prst="rect">
            <a:avLst/>
          </a:prstGeom>
          <a:solidFill>
            <a:schemeClr val="bg1"/>
          </a:solidFill>
          <a:ln>
            <a:solidFill>
              <a:srgbClr val="709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Title 6"/>
          <p:cNvSpPr txBox="1"/>
          <p:nvPr>
            <p:custDataLst>
              <p:tags r:id="rId2"/>
            </p:custDataLst>
          </p:nvPr>
        </p:nvSpPr>
        <p:spPr>
          <a:xfrm>
            <a:off x="251460" y="195580"/>
            <a:ext cx="5589905" cy="458851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方正苏新诗柳楷简体" panose="02000000000000000000" charset="-122"/>
                <a:ea typeface="迷你简雪君" panose="02010604000101010101" charset="-122"/>
                <a:cs typeface="Segoe UI" panose="020B0502040204020203" pitchFamily="34" charset="0"/>
              </a:defRPr>
            </a:lvl1pPr>
          </a:lstStyle>
          <a:p>
            <a:pPr lvl="0" indent="0" algn="l" fontAlgn="auto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altLang="zh-CN" sz="1800" b="1" spc="4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2000" b="1" spc="4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一个名不见经传的小人物在应聘时，因为捡起了地上谁都不愿意捡起的一张纸，便开启了他开挂的人生，最后成为了世界闻名的人物，这个人就是美国福特汽车公司创立者亨利</a:t>
            </a:r>
            <a:r>
              <a:rPr altLang="zh-CN" sz="2000" b="1" spc="4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·</a:t>
            </a:r>
            <a:r>
              <a:rPr lang="zh-CN" altLang="en-US" sz="2000" b="1" spc="4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福特。</a:t>
            </a:r>
            <a:endParaRPr lang="zh-CN" altLang="en-US" sz="2000" b="1" spc="4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lvl="0" indent="0" algn="l" fontAlgn="auto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altLang="zh-CN" sz="2000" b="1" spc="4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</a:t>
            </a:r>
            <a:r>
              <a:rPr lang="zh-CN" altLang="en-US" sz="2000" b="1" spc="4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那时侯福特刚从大学毕业，他到一家汽车公司应聘，一同应聘的几个人学历都比他高，在其他人面试时，福特感到没有希望了。当他敲门走进董事长办公室时，发现门口地上有一张纸，很自然地弯腰把他捡了起来，看了看，原来是一张废纸，就顺手把它扔进了垃圾篓。</a:t>
            </a:r>
            <a:endParaRPr lang="zh-CN" altLang="en-US" sz="2000" b="1" spc="4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lvl="0" indent="0" algn="l" fontAlgn="auto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b="1" spc="4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altLang="zh-CN" sz="2000" b="1" spc="4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2000" b="1" spc="4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董事长对这一切都看在眼里。福特刚说了一句话：“我是来应聘的福特”。董事长就发出了邀请：“很好，很好，福特先生，你已经被我们录用了。”这个让福特感到惊异的决定，实际上源于他那个不经意的动作。从此以后，福特开始了他的辉煌之路，直到把公司改名，让福特汽车闻名全世界。</a:t>
            </a:r>
            <a:endParaRPr lang="zh-CN" altLang="en-US" sz="2000" b="1" spc="4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40425" y="267335"/>
            <a:ext cx="2969260" cy="2536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868035" y="3147695"/>
            <a:ext cx="29273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sz="2000" b="1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想一想：为什么董事长会选择录用学历、实力并不强的亨利</a:t>
            </a:r>
            <a:r>
              <a:rPr lang="en-US" altLang="zh-CN" sz="2000" b="1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altLang="en-US" sz="2000" b="1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福特？他赢在哪里？</a:t>
            </a:r>
            <a:endParaRPr lang="zh-CN" altLang="en-US" sz="2000" b="1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3850" y="4516120"/>
            <a:ext cx="8401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</a:rPr>
              <a:t>一个简单的动作，体现的是一个人的文明修养。</a:t>
            </a:r>
            <a:endParaRPr lang="zh-CN" altLang="en-US" sz="2800" b="1">
              <a:solidFill>
                <a:srgbClr val="FF0000"/>
              </a:solidFill>
              <a:highlight>
                <a:srgbClr val="FFFF00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" name="矩形 52"/>
          <p:cNvSpPr/>
          <p:nvPr>
            <p:custDataLst>
              <p:tags r:id="rId1"/>
            </p:custDataLst>
          </p:nvPr>
        </p:nvSpPr>
        <p:spPr>
          <a:xfrm>
            <a:off x="5859047" y="1297723"/>
            <a:ext cx="2353067" cy="2353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5" name="矩形 24"/>
          <p:cNvSpPr/>
          <p:nvPr>
            <p:custDataLst>
              <p:tags r:id="rId2"/>
            </p:custDataLst>
          </p:nvPr>
        </p:nvSpPr>
        <p:spPr>
          <a:xfrm>
            <a:off x="963682" y="2035999"/>
            <a:ext cx="2353067" cy="2353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/>
          <p:cNvSpPr/>
          <p:nvPr>
            <p:custDataLst>
              <p:tags r:id="rId3"/>
            </p:custDataLst>
          </p:nvPr>
        </p:nvSpPr>
        <p:spPr>
          <a:xfrm>
            <a:off x="1088390" y="1442720"/>
            <a:ext cx="6974840" cy="28238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https://img7.file.cache.docer.com/storage/1636015586317082453/d8cd77f425821f239f39d9867461eb41.png" descr="templates\picture_hover\&amp;pky90176438056&amp;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475" y="3925570"/>
            <a:ext cx="1652905" cy="1092835"/>
          </a:xfrm>
          <a:prstGeom prst="rect">
            <a:avLst/>
          </a:prstGeom>
        </p:spPr>
      </p:pic>
      <p:sp>
        <p:nvSpPr>
          <p:cNvPr id="56" name="文本框 55"/>
          <p:cNvSpPr txBox="1"/>
          <p:nvPr>
            <p:custDataLst>
              <p:tags r:id="rId5"/>
            </p:custDataLst>
          </p:nvPr>
        </p:nvSpPr>
        <p:spPr>
          <a:xfrm>
            <a:off x="1331595" y="1419860"/>
            <a:ext cx="6624320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altLang="zh-CN" sz="2400" b="1" spc="140">
                <a:solidFill>
                  <a:schemeClr val="accent1">
                    <a:lumMod val="50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400" b="1" spc="140">
                <a:solidFill>
                  <a:schemeClr val="accent1">
                    <a:lumMod val="50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保护环境，是一个人</a:t>
            </a:r>
            <a:r>
              <a:rPr lang="zh-CN" altLang="en-US" sz="2400" b="1" spc="140">
                <a:solidFill>
                  <a:srgbClr val="FF000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文明修养</a:t>
            </a:r>
            <a:r>
              <a:rPr lang="zh-CN" altLang="en-US" sz="2400" b="1" spc="140">
                <a:solidFill>
                  <a:schemeClr val="accent1">
                    <a:lumMod val="50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的表现，是有较强</a:t>
            </a:r>
            <a:r>
              <a:rPr lang="zh-CN" altLang="en-US" sz="2400" b="1" spc="140">
                <a:solidFill>
                  <a:srgbClr val="FF000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公民意识</a:t>
            </a:r>
            <a:r>
              <a:rPr lang="zh-CN" altLang="en-US" sz="2400" b="1" spc="140">
                <a:solidFill>
                  <a:schemeClr val="accent1">
                    <a:lumMod val="50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的体现；</a:t>
            </a:r>
            <a:endParaRPr lang="zh-CN" altLang="en-US" sz="2400" b="1" spc="140">
              <a:solidFill>
                <a:schemeClr val="accent1">
                  <a:lumMod val="50000"/>
                </a:schemeClr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altLang="zh-CN" sz="2400" b="1" spc="140">
                <a:solidFill>
                  <a:schemeClr val="accent1">
                    <a:lumMod val="50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400" b="1" spc="140">
                <a:solidFill>
                  <a:schemeClr val="accent1">
                    <a:lumMod val="50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能营造</a:t>
            </a:r>
            <a:r>
              <a:rPr lang="zh-CN" altLang="en-US" sz="2400" b="1" spc="140">
                <a:solidFill>
                  <a:srgbClr val="FF000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干净整洁</a:t>
            </a:r>
            <a:r>
              <a:rPr lang="zh-CN" altLang="en-US" sz="2400" b="1" spc="140">
                <a:solidFill>
                  <a:schemeClr val="accent1">
                    <a:lumMod val="50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的校园环境，良好的学习环境；</a:t>
            </a:r>
            <a:endParaRPr lang="zh-CN" altLang="en-US" sz="2400" b="1" spc="140">
              <a:solidFill>
                <a:schemeClr val="accent1">
                  <a:lumMod val="50000"/>
                </a:schemeClr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altLang="zh-CN" sz="2400" b="1" spc="120">
                <a:solidFill>
                  <a:schemeClr val="accent5">
                    <a:lumMod val="50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3.</a:t>
            </a:r>
            <a:r>
              <a:rPr lang="zh-CN" altLang="en-US" sz="2400" b="1" spc="120">
                <a:solidFill>
                  <a:srgbClr val="FF000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干净</a:t>
            </a:r>
            <a:r>
              <a:rPr lang="zh-CN" altLang="en-US" sz="2400" b="1" spc="120">
                <a:solidFill>
                  <a:schemeClr val="accent5">
                    <a:lumMod val="50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的环境能带来</a:t>
            </a:r>
            <a:r>
              <a:rPr lang="zh-CN" altLang="en-US" sz="2400" b="1" spc="120">
                <a:solidFill>
                  <a:srgbClr val="FF000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愉悦</a:t>
            </a:r>
            <a:r>
              <a:rPr lang="zh-CN" altLang="en-US" sz="2400" b="1" spc="120">
                <a:solidFill>
                  <a:schemeClr val="accent5">
                    <a:lumMod val="50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的心情，更能让我们全身心投入到学习中。</a:t>
            </a:r>
            <a:endParaRPr lang="zh-CN" altLang="en-US" sz="2400" b="1" spc="120">
              <a:solidFill>
                <a:schemeClr val="accent5">
                  <a:lumMod val="50000"/>
                </a:schemeClr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endParaRPr lang="zh-CN" altLang="en-US" sz="2400" b="1" spc="120">
              <a:solidFill>
                <a:schemeClr val="accent5">
                  <a:lumMod val="50000"/>
                </a:schemeClr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6"/>
            </p:custDataLst>
          </p:nvPr>
        </p:nvSpPr>
        <p:spPr>
          <a:xfrm>
            <a:off x="1043940" y="483235"/>
            <a:ext cx="5330190" cy="57150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indent="0" algn="l" fontAlgn="auto">
              <a:lnSpc>
                <a:spcPct val="100000"/>
              </a:lnSpc>
            </a:pPr>
            <a:r>
              <a:rPr lang="zh-CN" sz="3200" b="1" kern="10000" spc="200">
                <a:solidFill>
                  <a:srgbClr val="3C8726">
                    <a:alpha val="100000"/>
                  </a:srgbClr>
                </a:solidFill>
                <a:latin typeface="汉仪正圆-55W" panose="00020600040101010101" charset="-122"/>
                <a:ea typeface="汉仪中圆简" panose="02010600000101010101" charset="-122"/>
                <a:sym typeface="+mn-ea"/>
              </a:rPr>
              <a:t>为什么要保护校园环境</a:t>
            </a:r>
            <a:endParaRPr lang="zh-CN" sz="3200" b="1" kern="10000" spc="200">
              <a:solidFill>
                <a:srgbClr val="3C8726">
                  <a:alpha val="100000"/>
                </a:srgbClr>
              </a:solidFill>
              <a:latin typeface="汉仪正圆-55W" panose="00020600040101010101" charset="-122"/>
              <a:ea typeface="汉仪中圆简" panose="02010600000101010101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任意多边形 31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611691" y="555535"/>
            <a:ext cx="611462" cy="479872"/>
          </a:xfrm>
          <a:custGeom>
            <a:avLst/>
            <a:gdLst/>
            <a:ahLst/>
            <a:cxnLst/>
            <a:rect l="l" t="t" r="r" b="b"/>
            <a:pathLst>
              <a:path w="346472" h="271909">
                <a:moveTo>
                  <a:pt x="321916" y="0"/>
                </a:moveTo>
                <a:lnTo>
                  <a:pt x="346472" y="52238"/>
                </a:lnTo>
                <a:cubicBezTo>
                  <a:pt x="321171" y="60573"/>
                  <a:pt x="303163" y="72181"/>
                  <a:pt x="292448" y="87064"/>
                </a:cubicBezTo>
                <a:cubicBezTo>
                  <a:pt x="281732" y="101947"/>
                  <a:pt x="276077" y="121741"/>
                  <a:pt x="275481" y="146447"/>
                </a:cubicBezTo>
                <a:lnTo>
                  <a:pt x="336203" y="146447"/>
                </a:lnTo>
                <a:lnTo>
                  <a:pt x="336203" y="271909"/>
                </a:lnTo>
                <a:lnTo>
                  <a:pt x="210741" y="271909"/>
                </a:lnTo>
                <a:lnTo>
                  <a:pt x="210741" y="181719"/>
                </a:lnTo>
                <a:cubicBezTo>
                  <a:pt x="210741" y="145405"/>
                  <a:pt x="213866" y="116830"/>
                  <a:pt x="220117" y="95994"/>
                </a:cubicBezTo>
                <a:cubicBezTo>
                  <a:pt x="226368" y="75158"/>
                  <a:pt x="238200" y="56331"/>
                  <a:pt x="255613" y="39514"/>
                </a:cubicBezTo>
                <a:cubicBezTo>
                  <a:pt x="273026" y="22696"/>
                  <a:pt x="295126" y="9525"/>
                  <a:pt x="321916" y="0"/>
                </a:cubicBezTo>
                <a:close/>
                <a:moveTo>
                  <a:pt x="111175" y="0"/>
                </a:moveTo>
                <a:lnTo>
                  <a:pt x="135732" y="52238"/>
                </a:lnTo>
                <a:cubicBezTo>
                  <a:pt x="110728" y="60573"/>
                  <a:pt x="92795" y="72181"/>
                  <a:pt x="81930" y="87064"/>
                </a:cubicBezTo>
                <a:cubicBezTo>
                  <a:pt x="71066" y="101947"/>
                  <a:pt x="65485" y="121741"/>
                  <a:pt x="65187" y="146447"/>
                </a:cubicBezTo>
                <a:lnTo>
                  <a:pt x="125462" y="146447"/>
                </a:lnTo>
                <a:lnTo>
                  <a:pt x="125462" y="271909"/>
                </a:lnTo>
                <a:lnTo>
                  <a:pt x="0" y="271909"/>
                </a:lnTo>
                <a:lnTo>
                  <a:pt x="0" y="181719"/>
                </a:lnTo>
                <a:cubicBezTo>
                  <a:pt x="0" y="145405"/>
                  <a:pt x="3200" y="116830"/>
                  <a:pt x="9600" y="95994"/>
                </a:cubicBezTo>
                <a:cubicBezTo>
                  <a:pt x="15999" y="75158"/>
                  <a:pt x="27906" y="56331"/>
                  <a:pt x="45319" y="39514"/>
                </a:cubicBezTo>
                <a:cubicBezTo>
                  <a:pt x="62731" y="22696"/>
                  <a:pt x="84684" y="9525"/>
                  <a:pt x="1111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任意多边形 31"/>
          <p:cNvSpPr>
            <a:spLocks noChangeAspect="1"/>
          </p:cNvSpPr>
          <p:nvPr>
            <p:custDataLst>
              <p:tags r:id="rId2"/>
            </p:custDataLst>
          </p:nvPr>
        </p:nvSpPr>
        <p:spPr>
          <a:xfrm rot="10800000">
            <a:off x="7812431" y="3940074"/>
            <a:ext cx="644313" cy="505652"/>
          </a:xfrm>
          <a:custGeom>
            <a:avLst/>
            <a:gdLst/>
            <a:ahLst/>
            <a:cxnLst/>
            <a:rect l="l" t="t" r="r" b="b"/>
            <a:pathLst>
              <a:path w="346472" h="271909">
                <a:moveTo>
                  <a:pt x="321916" y="0"/>
                </a:moveTo>
                <a:lnTo>
                  <a:pt x="346472" y="52238"/>
                </a:lnTo>
                <a:cubicBezTo>
                  <a:pt x="321171" y="60573"/>
                  <a:pt x="303163" y="72181"/>
                  <a:pt x="292448" y="87064"/>
                </a:cubicBezTo>
                <a:cubicBezTo>
                  <a:pt x="281732" y="101947"/>
                  <a:pt x="276077" y="121741"/>
                  <a:pt x="275481" y="146447"/>
                </a:cubicBezTo>
                <a:lnTo>
                  <a:pt x="336203" y="146447"/>
                </a:lnTo>
                <a:lnTo>
                  <a:pt x="336203" y="271909"/>
                </a:lnTo>
                <a:lnTo>
                  <a:pt x="210741" y="271909"/>
                </a:lnTo>
                <a:lnTo>
                  <a:pt x="210741" y="181719"/>
                </a:lnTo>
                <a:cubicBezTo>
                  <a:pt x="210741" y="145405"/>
                  <a:pt x="213866" y="116830"/>
                  <a:pt x="220117" y="95994"/>
                </a:cubicBezTo>
                <a:cubicBezTo>
                  <a:pt x="226368" y="75158"/>
                  <a:pt x="238200" y="56331"/>
                  <a:pt x="255613" y="39514"/>
                </a:cubicBezTo>
                <a:cubicBezTo>
                  <a:pt x="273026" y="22696"/>
                  <a:pt x="295126" y="9525"/>
                  <a:pt x="321916" y="0"/>
                </a:cubicBezTo>
                <a:close/>
                <a:moveTo>
                  <a:pt x="111175" y="0"/>
                </a:moveTo>
                <a:lnTo>
                  <a:pt x="135732" y="52238"/>
                </a:lnTo>
                <a:cubicBezTo>
                  <a:pt x="110728" y="60573"/>
                  <a:pt x="92795" y="72181"/>
                  <a:pt x="81930" y="87064"/>
                </a:cubicBezTo>
                <a:cubicBezTo>
                  <a:pt x="71066" y="101947"/>
                  <a:pt x="65485" y="121741"/>
                  <a:pt x="65187" y="146447"/>
                </a:cubicBezTo>
                <a:lnTo>
                  <a:pt x="125462" y="146447"/>
                </a:lnTo>
                <a:lnTo>
                  <a:pt x="125462" y="271909"/>
                </a:lnTo>
                <a:lnTo>
                  <a:pt x="0" y="271909"/>
                </a:lnTo>
                <a:lnTo>
                  <a:pt x="0" y="181719"/>
                </a:lnTo>
                <a:cubicBezTo>
                  <a:pt x="0" y="145405"/>
                  <a:pt x="3200" y="116830"/>
                  <a:pt x="9600" y="95994"/>
                </a:cubicBezTo>
                <a:cubicBezTo>
                  <a:pt x="15999" y="75158"/>
                  <a:pt x="27906" y="56331"/>
                  <a:pt x="45319" y="39514"/>
                </a:cubicBezTo>
                <a:cubicBezTo>
                  <a:pt x="62731" y="22696"/>
                  <a:pt x="84684" y="9525"/>
                  <a:pt x="1111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3"/>
            </p:custDataLst>
          </p:nvPr>
        </p:nvSpPr>
        <p:spPr>
          <a:xfrm>
            <a:off x="954405" y="1180465"/>
            <a:ext cx="6858000" cy="33972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altLang="zh-CN" sz="1600" spc="4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汉仪正圆-55W" panose="00020600040101010101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2800" spc="4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走在校园里，瓜子壳、果皮、纸屑、废弃塑料瓶随处可见；教室里，遗落在课桌上的垃圾比比皆是……这一切，都与文明校园的形象极不相称，与我们追求美好环境的愿望大相径庭。既然每个人都渴望拥有一个优雅舒适的环境，那么就不要只图自己“顺便”，且为绿色校园行个方便，真正做到“学校是我家，清洁靠大家”。</a:t>
            </a:r>
            <a:endParaRPr lang="zh-CN" altLang="en-US" sz="2800" spc="4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1475740" y="487680"/>
            <a:ext cx="3612515" cy="57150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indent="0" algn="l" fontAlgn="auto">
              <a:lnSpc>
                <a:spcPct val="100000"/>
              </a:lnSpc>
            </a:pPr>
            <a:r>
              <a:rPr lang="zh-CN" sz="2400" b="1" kern="10000" spc="200">
                <a:solidFill>
                  <a:srgbClr val="3C8726">
                    <a:alpha val="100000"/>
                  </a:srgbClr>
                </a:solidFill>
                <a:latin typeface="汉仪正圆-55W" panose="00020600040101010101" charset="-122"/>
                <a:ea typeface="汉仪中圆简" panose="02010600000101010101" charset="-122"/>
                <a:sym typeface="+mn-ea"/>
              </a:rPr>
              <a:t>为什么要保护校园环境</a:t>
            </a:r>
            <a:endParaRPr lang="zh-CN" sz="2400" b="1" kern="10000" spc="200">
              <a:solidFill>
                <a:srgbClr val="3C8726">
                  <a:alpha val="100000"/>
                </a:srgbClr>
              </a:solidFill>
              <a:latin typeface="汉仪正圆-55W" panose="00020600040101010101" charset="-122"/>
              <a:ea typeface="汉仪中圆简" panose="02010600000101010101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#wm#"/>
  <p:tag name="KSO_WM_TEMPLATE_CATEGORY" val="diagram"/>
  <p:tag name="KSO_WM_TEMPLATE_INDEX" val="20202918"/>
</p:tagLst>
</file>

<file path=ppt/tags/tag13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5414_1*ζ_h_i*1_1_1"/>
  <p:tag name="KSO_WM_TEMPLATE_CATEGORY" val="diagram"/>
  <p:tag name="KSO_WM_TEMPLATE_INDEX" val="20215414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5414_1*ζ_h_i*1_1_2"/>
  <p:tag name="KSO_WM_TEMPLATE_CATEGORY" val="diagram"/>
  <p:tag name="KSO_WM_TEMPLATE_INDEX" val="20215414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-0.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5414_1*ζ_h_i*1_1_3"/>
  <p:tag name="KSO_WM_TEMPLATE_CATEGORY" val="diagram"/>
  <p:tag name="KSO_WM_TEMPLATE_INDEX" val="20215414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4"/>
  <p:tag name="KSO_WM_UNIT_ID" val="diagram20215414_1*ζ_h_i*1_1_4"/>
  <p:tag name="KSO_WM_TEMPLATE_CATEGORY" val="diagram"/>
  <p:tag name="KSO_WM_TEMPLATE_INDEX" val="20215414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34_1*f*1"/>
  <p:tag name="KSO_WM_TEMPLATE_CATEGORY" val="diagram"/>
  <p:tag name="KSO_WM_TEMPLATE_INDEX" val="2021703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44"/>
  <p:tag name="KSO_WM_UNIT_SHOW_EDIT_AREA_INDICATION" val="1"/>
  <p:tag name="KSO_WM_CHIP_GROUPID" val="5e6b05596848fb12bee65ac8"/>
  <p:tag name="KSO_WM_CHIP_XID" val="5e6b05596848fb12bee65aca"/>
  <p:tag name="KSO_WM_UNIT_DEC_AREA_ID" val="fcfb6491c6474251baf080c86c85736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f818371ca6e430d9cc46fdc0af25308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703f4054ed1e2fb81496"/>
  <p:tag name="KSO_WM_TEMPLATE_ASSEMBLE_GROUPID" val="6065703f4054ed1e2fb81496"/>
</p:tagLst>
</file>

<file path=ppt/tags/tag18.xml><?xml version="1.0" encoding="utf-8"?>
<p:tagLst xmlns:p="http://schemas.openxmlformats.org/presentationml/2006/main">
  <p:tag name="KSO_WM_UNIT_BLOCK" val="0"/>
  <p:tag name="KSO_WM_UNIT_SM_LIMIT_TYPE" val="1"/>
  <p:tag name="KSO_WM_UNIT_DEC_AREA_ID" val="fd846e3714d9467994bd464714eb6ba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34_1*i*1"/>
  <p:tag name="KSO_WM_TEMPLATE_CATEGORY" val="diagram"/>
  <p:tag name="KSO_WM_TEMPLATE_INDEX" val="20217034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f23c998712faa657ab9b"/>
  <p:tag name="KSO_WM_CHIP_XID" val="5fadf23c998712faa657ab9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703f4054ed1e2fb81496"/>
  <p:tag name="KSO_WM_TEMPLATE_ASSEMBLE_GROUPID" val="6065703f4054ed1e2fb81496"/>
</p:tagLst>
</file>

<file path=ppt/tags/tag19.xml><?xml version="1.0" encoding="utf-8"?>
<p:tagLst xmlns:p="http://schemas.openxmlformats.org/presentationml/2006/main">
  <p:tag name="KSO_WM_UNIT_PLACING_PICTURE_USER_VIEWPORT" val="{&quot;height&quot;:3585,&quot;width&quot;:7217}"/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SLIDE_LAYOUT_INFO" val="{&quot;direction&quot;:1,&quot;id&quot;:&quot;2021-04-01T16:15:35&quot;,&quot;maxSize&quot;:{&quot;size1&quot;:61.3},&quot;minSize&quot;:{&quot;size1&quot;:41.2},&quot;normalSize&quot;:{&quot;size1&quot;:50.41875000000001},&quot;subLayout&quot;:[{&quot;id&quot;:&quot;2021-04-01T16:15:35&quot;,&quot;margin&quot;:{&quot;bottom&quot;:1.6929999589920044,&quot;left&quot;:1.6929999589920044,&quot;right&quot;:1.6929999589920044,&quot;top&quot;:1.6929999589920044},&quot;type&quot;:0},{&quot;id&quot;:&quot;2021-04-01T16:15:35&quot;,&quot;margin&quot;:{&quot;bottom&quot;:1.6929999589920044,&quot;left&quot;:0.02600000612437725,&quot;right&quot;:2.115999937057495,&quot;top&quot;:1.6929999589920044},&quot;type&quot;:0}],&quot;type&quot;:0}"/>
  <p:tag name="KSO_WM_SLIDE_RATIO" val="1.777778"/>
  <p:tag name="KSO_WM_SLIDE_ID" val="diagram20217034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7034"/>
  <p:tag name="KSO_WM_SLIDE_LAYOUT" val="d_f"/>
  <p:tag name="KSO_WM_SLIDE_LAYOUT_CNT" val="1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23c998712faa657ab9c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54af87c18ac942a5aeb3bac38f8644f5&quot;,&quot;fill_align&quot;:&quot;cm&quot;,&quot;chip_types&quot;:[&quot;picture&quot;]},{&quot;text_align&quot;:&quot;lb&quot;,&quot;text_direction&quot;:&quot;horizontal&quot;,&quot;support_big_font&quot;:true,&quot;picture_toward&quot;:0,&quot;picture_dockside&quot;:[],&quot;fill_id&quot;:&quot;444a7d36fbb94b9b9947a9b2c3dbafa1&quot;,&quot;fill_align&quot;:&quot;lb&quot;,&quot;chip_types&quot;:[&quot;text&quot;]}]]"/>
  <p:tag name="KSO_WM_CHIP_DECFILLPROP" val="[]"/>
  <p:tag name="KSO_WM_SLIDE_TYPE" val="text"/>
  <p:tag name="KSO_WM_SLIDE_SIZE" val="887*348"/>
  <p:tag name="KSO_WM_SLIDE_POSITION" val="72*95"/>
  <p:tag name="KSO_WM_CHIP_GROUPID" val="5fadf23c998712faa657ab9b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3f4054ed1e2fb81496"/>
  <p:tag name="KSO_WM_TEMPLATE_ASSEMBLE_GROUPID" val="6065703f4054ed1e2fb81496"/>
</p:tagLst>
</file>

<file path=ppt/tags/tag2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9345_1*f*1"/>
  <p:tag name="KSO_WM_TEMPLATE_CATEGORY" val="diagram"/>
  <p:tag name="KSO_WM_TEMPLATE_INDEX" val="20209345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120"/>
  <p:tag name="KSO_WM_UNIT_SHOW_EDIT_AREA_INDICATION" val="1"/>
  <p:tag name="KSO_WM_CHIP_GROUPID" val="5e6b05596848fb12bee65ac8"/>
  <p:tag name="KSO_WM_CHIP_XID" val="5e6b05596848fb12bee65aca"/>
  <p:tag name="KSO_WM_UNIT_DEC_AREA_ID" val="5384e76793b24466a5e71d1939b72f0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63f1d13dcc404ff49166f4903eafb1f8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8c4054ed1e2fb7fb37"/>
  <p:tag name="KSO_WM_TEMPLATE_ASSEMBLE_GROUPID" val="60656e8c4054ed1e2fb7fb37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19461_1*l_h_i*1_1_1"/>
  <p:tag name="KSO_WM_TEMPLATE_CATEGORY" val="diagram"/>
  <p:tag name="KSO_WM_TEMPLATE_INDEX" val="20219461"/>
  <p:tag name="KSO_WM_UNIT_LAYERLEVEL" val="1_1_1"/>
  <p:tag name="KSO_WM_TAG_VERSION" val="1.0"/>
  <p:tag name="KSO_WM_BEAUTIFY_FLAG" val="#wm#"/>
  <p:tag name="KSO_WM_CHIP_GROUPID" val="60bed5804737e0f4c1ebe8c0"/>
  <p:tag name="KSO_WM_CHIP_XID" val="60bed5804737e0f4c1ebe8c1"/>
  <p:tag name="KSO_WM_ASSEMBLE_CHIP_INDEX" val="0427d288b1b14dfc8601435685a3ede0"/>
  <p:tag name="KSO_WM_UNIT_VALUE" val="56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19461_1*l_h_i*1_1_2"/>
  <p:tag name="KSO_WM_TEMPLATE_CATEGORY" val="diagram"/>
  <p:tag name="KSO_WM_TEMPLATE_INDEX" val="20219461"/>
  <p:tag name="KSO_WM_UNIT_LAYERLEVEL" val="1_1_1"/>
  <p:tag name="KSO_WM_TAG_VERSION" val="1.0"/>
  <p:tag name="KSO_WM_BEAUTIFY_FLAG" val="#wm#"/>
  <p:tag name="KSO_WM_CHIP_GROUPID" val="60bed5804737e0f4c1ebe8c0"/>
  <p:tag name="KSO_WM_CHIP_XID" val="60bed5804737e0f4c1ebe8c1"/>
  <p:tag name="KSO_WM_ASSEMBLE_CHIP_INDEX" val="0427d288b1b14dfc8601435685a3ede0"/>
  <p:tag name="KSO_WM_UNIT_VALUE" val="56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19461_1*l_h_i*1_1_3"/>
  <p:tag name="KSO_WM_TEMPLATE_CATEGORY" val="diagram"/>
  <p:tag name="KSO_WM_TEMPLATE_INDEX" val="20219461"/>
  <p:tag name="KSO_WM_UNIT_LAYERLEVEL" val="1_1_1"/>
  <p:tag name="KSO_WM_TAG_VERSION" val="1.0"/>
  <p:tag name="KSO_WM_BEAUTIFY_FLAG" val="#wm#"/>
  <p:tag name="KSO_WM_CHIP_GROUPID" val="60bed5804737e0f4c1ebe8c0"/>
  <p:tag name="KSO_WM_CHIP_XID" val="60bed5804737e0f4c1ebe8c1"/>
  <p:tag name="KSO_WM_ASSEMBLE_CHIP_INDEX" val="0427d288b1b14dfc8601435685a3ede0"/>
  <p:tag name="KSO_WM_UNIT_VALUE" val="80"/>
  <p:tag name="KSO_WM_UNIT_FILL_FORE_SCHEMECOLOR_INDEX_BRIGHTNESS" val="0"/>
  <p:tag name="KSO_WM_UNIT_FILL_FORE_SCHEMECOLOR_INDEX" val="14"/>
  <p:tag name="KSO_WM_UNIT_FILL_TYPE" val="1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9461_1*l_h_f*1_1_1"/>
  <p:tag name="KSO_WM_TEMPLATE_CATEGORY" val="diagram"/>
  <p:tag name="KSO_WM_TEMPLATE_INDEX" val="20219461"/>
  <p:tag name="KSO_WM_UNIT_LAYERLEVEL" val="1_1_1"/>
  <p:tag name="KSO_WM_TAG_VERSION" val="1.0"/>
  <p:tag name="KSO_WM_UNIT_PRESET_TEXT" val="在此输入标题"/>
  <p:tag name="KSO_WM_CHIP_GROUPID" val="60bed5804737e0f4c1ebe8c0"/>
  <p:tag name="KSO_WM_CHIP_XID" val="60bed5804737e0f4c1ebe8c1"/>
  <p:tag name="KSO_WM_ASSEMBLE_CHIP_INDEX" val="0427d288b1b14dfc8601435685a3ede0"/>
  <p:tag name="KSO_WM_UNIT_VALUE" val="6"/>
  <p:tag name="KSO_WM_UNIT_TEXT_FILL_FORE_SCHEMECOLOR_INDEX_BRIGHTNESS" val="-0.5"/>
  <p:tag name="KSO_WM_UNIT_TEXT_FILL_FORE_SCHEMECOLOR_INDEX" val="5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#wm#"/>
  <p:tag name="KSO_WM_TEMPLATE_CATEGORY" val="diagram"/>
  <p:tag name="KSO_WM_TEMPLATE_INDEX" val="20207069"/>
  <p:tag name="KSO_WM_SLIDE_LAYOUT_INFO" val="{&quot;direction&quot;:1,&quot;id&quot;:&quot;2023-12-12T11:01:57&quot;,&quot;maxSize&quot;:{&quot;size1&quot;:100},&quot;minSize&quot;:{&quot;size1&quot;:100},&quot;normalSize&quot;:{&quot;size1&quot;:100},&quot;subLayout&quot;:[{&quot;backgroundInfo&quot;:[{&quot;bottom&quot;:0.155555561,&quot;bottomAbs&quot;:false,&quot;left&quot;:0,&quot;leftAbs&quot;:false,&quot;right&quot;:0,&quot;rightAbs&quot;:false,&quot;top&quot;:0.155555561,&quot;topAbs&quot;:false,&quot;type&quot;:&quot;belt&quot;}],&quot;id&quot;:&quot;2023-12-12T11:01:57&quot;,&quot;maxSize&quot;:{&quot;size1&quot;:15.4831655882023},&quot;minSize&quot;:{&quot;size1&quot;:15.4831655882023},&quot;normalSize&quot;:{&quot;size1&quot;:15.4831655882023},&quot;subLayout&quot;:[{&quot;id&quot;:&quot;2023-12-12T11:01:57&quot;,&quot;type&quot;:0},{&quot;id&quot;:&quot;2023-12-12T11:01:57&quot;,&quot;maxSize&quot;:{&quot;size1&quot;:81.69840121057668},&quot;minSize&quot;:{&quot;size1&quot;:81.69840121057668},&quot;normalSize&quot;:{&quot;size1&quot;:81.69840121057668},&quot;subLayout&quot;:[{&quot;backgroundInfo&quot;:[{&quot;bottom&quot;:0,&quot;bottomAbs&quot;:false,&quot;left&quot;:0,&quot;leftAbs&quot;:false,&quot;right&quot;:0,&quot;rightAbs&quot;:false,&quot;top&quot;:0,&quot;topAbs&quot;:false,&quot;type&quot;:&quot;belt&quot;}],&quot;id&quot;:&quot;2023-12-12T11:01:57&quot;,&quot;margin&quot;:{&quot;bottom&quot;:0.4230000674724579,&quot;left&quot;:3.38700008392334,&quot;right&quot;:3.38700008392334,&quot;top&quot;:0.4230000674724579},&quot;type&quot;:0},{&quot;id&quot;:&quot;2023-12-12T11:01:57&quot;,&quot;type&quot;:0}],&quot;type&quot;:0}],&quot;type&quot;:0},{&quot;id&quot;:&quot;2023-12-12T11:01:57&quot;,&quot;type&quot;:0}],&quot;type&quot;:0}"/>
  <p:tag name="KSO_WM_SLIDE_CAN_ADD_NAVIGATION" val="1"/>
  <p:tag name="KSO_WM_SLIDE_BACKGROUND" val="[&quot;belt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6f19c8605d5daf04fe6008"/>
  <p:tag name="KSO_WM_SLIDE_ID" val="diagram2020706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371"/>
  <p:tag name="KSO_WM_SLIDE_POSITION" val="0*84"/>
  <p:tag name="KSO_WM_TAG_VERSION" val="1.0"/>
  <p:tag name="KSO_WM_SLIDE_LAYOUT" val="d"/>
  <p:tag name="KSO_WM_SLIDE_LAYOUT_CNT" val="1"/>
  <p:tag name="KSO_WM_CHIP_FILLPROP" val="[[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b370d9c62884a6b9c7db59bf9b89d92&quot;,&quot;fill_align&quot;:&quot;cm&quot;,&quot;chip_types&quot;:[&quot;diagram&quot;,&quot;pictext&quot;,&quot;picture&quot;,&quot;chart&quot;,&quot;table&quot;,&quot;video&quot;]}],[{&quot;text_align&quot;:&quot;lm&quot;,&quot;text_direction&quot;:&quot;horizontal&quot;,&quot;support_big_font&quot;:false,&quot;picture_toward&quot;:0,&quot;picture_dockside&quot;:[],&quot;fill_id&quot;:&quot;5b370d9c62884a6b9c7db59bf9b89d92&quot;,&quot;fill_align&quot;:&quot;lm&quot;,&quot;chip_types&quot;:[&quot;text&quot;]}]]"/>
  <p:tag name="KSO_WM_CHIP_DECFILLPROP" val="[]"/>
  <p:tag name="KSO_WM_CHIP_GROUPID" val="5e6f19c8605d5daf04fe6007"/>
  <p:tag name="KSO_WM_SLIDE_BK_DARK_LIGHT" val="2"/>
  <p:tag name="KSO_WM_SLIDE_BACKGROUND_TYPE" val="belt"/>
  <p:tag name="KSO_WM_SLIDE_SUPPORT_FEATURE_TYPE" val="3"/>
  <p:tag name="KSO_WM_TEMPLATE_ASSEMBLE_XID" val="6130c4e08b5cc6c91112a570"/>
  <p:tag name="KSO_WM_TEMPLATE_ASSEMBLE_GROUPID" val="6130c4e08b5cc6c91112a570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9345_1*i*1"/>
  <p:tag name="KSO_WM_TEMPLATE_CATEGORY" val="diagram"/>
  <p:tag name="KSO_WM_TEMPLATE_INDEX" val="2020934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21332f97fbba4e12806446ed40358a3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ecbcf1a758c1ec0b708d3e"/>
  <p:tag name="KSO_WM_CHIP_XID" val="5eecbcf1a758c1ec0b708d3f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"/>
  <p:tag name="KSO_WM_TEMPLATE_ASSEMBLE_XID" val="60656e8c4054ed1e2fb7fb37"/>
  <p:tag name="KSO_WM_TEMPLATE_ASSEMBLE_GROUPID" val="60656e8c4054ed1e2fb7fb37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9345_1*i*2"/>
  <p:tag name="KSO_WM_TEMPLATE_CATEGORY" val="diagram"/>
  <p:tag name="KSO_WM_TEMPLATE_INDEX" val="2020934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7449436611fd4da6bb61f062c2f41787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ecbcf1a758c1ec0b708d3e"/>
  <p:tag name="KSO_WM_CHIP_XID" val="5eecbcf1a758c1ec0b708d3f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"/>
  <p:tag name="KSO_WM_TEMPLATE_ASSEMBLE_XID" val="60656e8c4054ed1e2fb7fb37"/>
  <p:tag name="KSO_WM_TEMPLATE_ASSEMBLE_GROUPID" val="60656e8c4054ed1e2fb7fb37"/>
</p:tagLst>
</file>

<file path=ppt/tags/tag3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9345_1*f*1"/>
  <p:tag name="KSO_WM_TEMPLATE_CATEGORY" val="diagram"/>
  <p:tag name="KSO_WM_TEMPLATE_INDEX" val="20209345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0"/>
  <p:tag name="KSO_WM_UNIT_SHOW_EDIT_AREA_INDICATION" val="1"/>
  <p:tag name="KSO_WM_CHIP_GROUPID" val="5e6b05596848fb12bee65ac8"/>
  <p:tag name="KSO_WM_CHIP_XID" val="5e6b05596848fb12bee65aca"/>
  <p:tag name="KSO_WM_UNIT_DEC_AREA_ID" val="5384e76793b24466a5e71d1939b72f0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63f1d13dcc404ff49166f4903eafb1f8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8c4054ed1e2fb7fb37"/>
  <p:tag name="KSO_WM_TEMPLATE_ASSEMBLE_GROUPID" val="60656e8c4054ed1e2fb7fb37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#wm#"/>
  <p:tag name="KSO_WM_TEMPLATE_CATEGORY" val="diagram"/>
  <p:tag name="KSO_WM_TEMPLATE_INDEX" val="20209345"/>
  <p:tag name="KSO_WM_SLIDE_ID" val="diagram20209345_1"/>
  <p:tag name="KSO_WM_TEMPLATE_SUBCATEGORY" val="21"/>
  <p:tag name="KSO_WM_SLIDE_TYPE" val="text"/>
  <p:tag name="KSO_WM_SLIDE_SUBTYPE" val="pureTxt"/>
  <p:tag name="KSO_WM_SLIDE_ITEM_CNT" val="0"/>
  <p:tag name="KSO_WM_SLIDE_INDEX" val="1"/>
  <p:tag name="KSO_WM_SLIDE_SIZE" val="756*331"/>
  <p:tag name="KSO_WM_SLIDE_POSITION" val="101*104"/>
  <p:tag name="KSO_WM_TAG_VERSION" val="1.0"/>
  <p:tag name="KSO_WM_SLIDE_LAYOUT" val="f"/>
  <p:tag name="KSO_WM_SLIDE_LAYOUT_CNT" val="1"/>
  <p:tag name="KSO_WM_TEMPLATE_MASTER_TYPE" val="0"/>
  <p:tag name="KSO_WM_TEMPLATE_COLOR_TYPE" val="1"/>
  <p:tag name="KSO_WM_SLIDE_RATIO" val="1.777778"/>
  <p:tag name="KSO_WM_CHIP_INFOS" val="{&quot;type&quot;:0,&quot;layout_type&quot;:&quot;full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picture_toward&quot;:0,&quot;picture_dockside&quot;:[],&quot;fill_id&quot;:&quot;c78fec7d9f4d442ca0ed700ee78be74c&quot;,&quot;fill_align&quot;:&quot;cm&quot;,&quot;chip_types&quot;:[&quot;header&quot;]}],[{&quot;text_align&quot;:&quot;lm&quot;,&quot;text_direction&quot;:&quot;horizontal&quot;,&quot;support_big_font&quot;:true,&quot;picture_toward&quot;:0,&quot;picture_dockside&quot;:[],&quot;fill_id&quot;:&quot;c78fec7d9f4d442ca0ed700ee78be74c&quot;,&quot;fill_align&quot;:&quot;cm&quot;,&quot;chip_types&quot;:[&quot;text&quot;]}]]"/>
  <p:tag name="KSO_WM_CHIP_XID" val="5eecbcf1a758c1ec0b708d3f"/>
  <p:tag name="KSO_WM_SLIDE_CAN_ADD_NAVIGATION" val="1"/>
  <p:tag name="KSO_WM_CHIP_DECFILLPROP" val="[]"/>
  <p:tag name="KSO_WM_SLIDE_BACKGROUND" val="[&quot;general&quot;]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5:47&quot;,&quot;maxSize&quot;:{&quot;size1&quot;:0},&quot;minSize&quot;:{&quot;size1&quot;:0},&quot;normalSize&quot;:{&quot;size1&quot;:0},&quot;subLayout&quot;:[{&quot;id&quot;:&quot;2021-04-01T15:05:47&quot;,&quot;type&quot;:0},{&quot;id&quot;:&quot;2021-04-01T15:05:47&quot;,&quot;margin&quot;:{&quot;bottom&quot;:6.349999904632568,&quot;left&quot;:4.2330002784729,&quot;right&quot;:4.2330002784729,&quot;top&quot;:6.349999904632568},&quot;type&quot;:0}],&quot;type&quot;:0}"/>
  <p:tag name="KSO_WM_CHIP_GROUPID" val="5eecbcf1a758c1ec0b708d3e"/>
  <p:tag name="KSO_WM_SLIDE_BK_DARK_LIGHT" val="2"/>
  <p:tag name="KSO_WM_SLIDE_BACKGROUND_TYPE" val="general"/>
  <p:tag name="KSO_WM_SLIDE_SUPPORT_FEATURE_TYPE" val="0"/>
  <p:tag name="KSO_WM_TEMPLATE_ASSEMBLE_XID" val="60656e8c4054ed1e2fb7fb37"/>
  <p:tag name="KSO_WM_TEMPLATE_ASSEMBLE_GROUPID" val="60656e8c4054ed1e2fb7fb37"/>
</p:tagLst>
</file>

<file path=ppt/tags/tag36.xml><?xml version="1.0" encoding="utf-8"?>
<p:tagLst xmlns:p="http://schemas.openxmlformats.org/presentationml/2006/main">
  <p:tag name="KSO_WM_UNIT_TEXT_PART_ID_V2" val="a-1-2"/>
  <p:tag name="KSO_WM_UNIT_COLOR_SCHEME_SHAPE_ID" val="16"/>
  <p:tag name="KSO_WM_UNIT_COLOR_SCHEME_PARENT_PAGE" val="0_1"/>
  <p:tag name="KSO_WM_UNIT_ISCONTENTSTITLE" val="0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UNIT_ID" val="diagram20203749_1*f*1"/>
  <p:tag name="KSO_WM_TEMPLATE_CATEGORY" val="diagram"/>
  <p:tag name="KSO_WM_TEMPLATE_INDEX" val="20203749"/>
  <p:tag name="KSO_WM_UNIT_LAYERLEVEL" val="1"/>
  <p:tag name="KSO_WM_TAG_VERSION" val="1.0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  <p:tag name="KSO_WM_UNIT_SUBTYPE" val="a"/>
  <p:tag name="KSO_WM_UNIT_TEXT_FILL_FORE_SCHEMECOLOR_INDEX_BRIGHTNESS" val="0.15"/>
  <p:tag name="KSO_WM_UNIT_TEXT_FILL_FORE_SCHEMECOLOR_INDEX" val="13"/>
  <p:tag name="KSO_WM_UNIT_TEXT_FILL_TYPE" val="1"/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ISPRING_PRESENTATION_TITLE" val="PowerPoint 演示文稿"/>
  <p:tag name="MH_CONTENTSID" val="1283"/>
  <p:tag name="MH_SECTIONID" val="1284,1285,"/>
  <p:tag name="KSO_WM_DOC_GUID" val="{971bad99-0a84-4fe4-a5ab-35b877af0be7}"/>
  <p:tag name="FULLTEXTBEAUTIFYED" val="1"/>
  <p:tag name="commondata" val="eyJjb3VudCI6MTUsImhkaWQiOiIxYjM5MTg5NWUyNDRiNmMyZGRmYWUzN2E4MDg5MzgzNiIsInVzZXJDb3VudCI6NX0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#wm#"/>
  <p:tag name="KSO_WM_TEMPLATE_CATEGORY" val="diagram"/>
  <p:tag name="KSO_WM_TEMPLATE_INDEX" val="20202918"/>
</p:tagLst>
</file>

<file path=ppt/tags/tag9.xml><?xml version="1.0" encoding="utf-8"?>
<p:tagLst xmlns:p="http://schemas.openxmlformats.org/presentationml/2006/main">
  <p:tag name="KSO_WM_BEAUTIFY_FLAG" val="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theme/theme1.xml><?xml version="1.0" encoding="utf-8"?>
<a:theme xmlns:a="http://schemas.openxmlformats.org/drawingml/2006/main" name="mango571571">
  <a:themeElements>
    <a:clrScheme name="自定义 96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39C6A"/>
      </a:accent1>
      <a:accent2>
        <a:srgbClr val="A8C581"/>
      </a:accent2>
      <a:accent3>
        <a:srgbClr val="739C6A"/>
      </a:accent3>
      <a:accent4>
        <a:srgbClr val="A8C581"/>
      </a:accent4>
      <a:accent5>
        <a:srgbClr val="739C6A"/>
      </a:accent5>
      <a:accent6>
        <a:srgbClr val="A8C581"/>
      </a:accent6>
      <a:hlink>
        <a:srgbClr val="739C6A"/>
      </a:hlink>
      <a:folHlink>
        <a:srgbClr val="A8C581"/>
      </a:folHlink>
    </a:clrScheme>
    <a:fontScheme name="Temp">
      <a:majorFont>
        <a:latin typeface="方正苏新诗柳楷简体"/>
        <a:ea typeface="迷你简雪君"/>
        <a:cs typeface=""/>
      </a:majorFont>
      <a:minorFont>
        <a:latin typeface="方正苏新诗柳楷简体"/>
        <a:ea typeface="迷你简雪君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635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 defTabSz="914400">
          <a:defRPr sz="1800">
            <a:cs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自定义 3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5BBC5"/>
      </a:accent1>
      <a:accent2>
        <a:srgbClr val="FBB505"/>
      </a:accent2>
      <a:accent3>
        <a:srgbClr val="55BBC5"/>
      </a:accent3>
      <a:accent4>
        <a:srgbClr val="FBB505"/>
      </a:accent4>
      <a:accent5>
        <a:srgbClr val="55BBC5"/>
      </a:accent5>
      <a:accent6>
        <a:srgbClr val="FBB505"/>
      </a:accent6>
      <a:hlink>
        <a:srgbClr val="55BBC5"/>
      </a:hlink>
      <a:folHlink>
        <a:srgbClr val="FBB505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2532</Words>
  <Application>WPS 演示</Application>
  <PresentationFormat>全屏显示(16:9)</PresentationFormat>
  <Paragraphs>102</Paragraphs>
  <Slides>16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16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思源宋体 CN SemiBold</vt:lpstr>
      <vt:lpstr>汉仪全唐诗简</vt:lpstr>
      <vt:lpstr>华文行楷</vt:lpstr>
      <vt:lpstr>楷体</vt:lpstr>
      <vt:lpstr>Segoe UI</vt:lpstr>
      <vt:lpstr>汉仪正圆-55W</vt:lpstr>
      <vt:lpstr>方正苏新诗柳楷简体</vt:lpstr>
      <vt:lpstr>迷你简雪君</vt:lpstr>
      <vt:lpstr>Wingdings</vt:lpstr>
      <vt:lpstr>汉仪中圆简</vt:lpstr>
      <vt:lpstr>Arial Unicode MS</vt:lpstr>
      <vt:lpstr>Calibri</vt:lpstr>
      <vt:lpstr>等线 Light</vt:lpstr>
      <vt:lpstr>等线</vt:lpstr>
      <vt:lpstr>Arial Black</vt:lpstr>
      <vt:lpstr>mango571571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SHIHONG</cp:lastModifiedBy>
  <cp:revision>4248</cp:revision>
  <dcterms:created xsi:type="dcterms:W3CDTF">2016-03-09T04:37:00Z</dcterms:created>
  <dcterms:modified xsi:type="dcterms:W3CDTF">2023-12-25T07:15:39Z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KSOTemplateUUID">
    <vt:lpwstr>v1.0_mb_vnBhhztKV/RzHnUxbVoGJw==</vt:lpwstr>
  </property>
  <property fmtid="{D5CDD505-2E9C-101B-9397-08002B2CF9AE}" pid="4" name="ICV">
    <vt:lpwstr>6C4541E904D34394AD39B7A57C33BC9E_13</vt:lpwstr>
  </property>
</Properties>
</file>